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3"/>
  </p:notesMasterIdLst>
  <p:sldIdLst>
    <p:sldId id="256" r:id="rId2"/>
    <p:sldId id="259" r:id="rId3"/>
    <p:sldId id="258" r:id="rId4"/>
    <p:sldId id="261" r:id="rId5"/>
    <p:sldId id="267" r:id="rId6"/>
    <p:sldId id="262" r:id="rId7"/>
    <p:sldId id="263" r:id="rId8"/>
    <p:sldId id="268" r:id="rId9"/>
    <p:sldId id="264" r:id="rId10"/>
    <p:sldId id="284" r:id="rId11"/>
    <p:sldId id="313" r:id="rId12"/>
    <p:sldId id="286" r:id="rId13"/>
    <p:sldId id="270" r:id="rId14"/>
    <p:sldId id="276" r:id="rId15"/>
    <p:sldId id="277" r:id="rId16"/>
    <p:sldId id="278" r:id="rId17"/>
    <p:sldId id="293" r:id="rId18"/>
    <p:sldId id="279" r:id="rId19"/>
    <p:sldId id="280" r:id="rId20"/>
    <p:sldId id="281" r:id="rId21"/>
    <p:sldId id="291" r:id="rId22"/>
    <p:sldId id="292" r:id="rId23"/>
    <p:sldId id="297" r:id="rId24"/>
    <p:sldId id="282" r:id="rId25"/>
    <p:sldId id="300" r:id="rId26"/>
    <p:sldId id="303" r:id="rId27"/>
    <p:sldId id="299" r:id="rId28"/>
    <p:sldId id="304" r:id="rId29"/>
    <p:sldId id="287" r:id="rId30"/>
    <p:sldId id="296" r:id="rId31"/>
    <p:sldId id="295" r:id="rId32"/>
    <p:sldId id="308" r:id="rId33"/>
    <p:sldId id="294" r:id="rId34"/>
    <p:sldId id="305" r:id="rId35"/>
    <p:sldId id="306" r:id="rId36"/>
    <p:sldId id="288" r:id="rId37"/>
    <p:sldId id="307" r:id="rId38"/>
    <p:sldId id="309" r:id="rId39"/>
    <p:sldId id="310" r:id="rId40"/>
    <p:sldId id="311" r:id="rId41"/>
    <p:sldId id="312" r:id="rId4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MQ9NNwKdjiRlExM7ZVRKFA" hashData="2flkUIkAsINNo2kTjwSpKv/eEs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0093"/>
    <a:srgbClr val="FF00FF"/>
    <a:srgbClr val="66FF33"/>
    <a:srgbClr val="3333CC"/>
    <a:srgbClr val="FF00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95" autoAdjust="0"/>
    <p:restoredTop sz="94575" autoAdjust="0"/>
  </p:normalViewPr>
  <p:slideViewPr>
    <p:cSldViewPr>
      <p:cViewPr varScale="1">
        <p:scale>
          <a:sx n="102" d="100"/>
          <a:sy n="102" d="100"/>
        </p:scale>
        <p:origin x="-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BCAF162-C9F8-4D23-AB81-0B887356B5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1BBF2-97B6-4BB2-BD35-65ACDA79C9D2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AA5A-97AA-4650-A106-67BF0690A7C0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26E32-925B-434B-9D48-7047EB02724D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384968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it-IT" smtClean="0"/>
              <a:t>1) c’è solo una tendenza per glistrati più esterni e profondi ad avere un orientamento longitudinale soprattutto avvicinandosi al collo vescicale.</a:t>
            </a:r>
          </a:p>
        </p:txBody>
      </p:sp>
      <p:sp>
        <p:nvSpPr>
          <p:cNvPr id="4813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8A459-DB42-44EB-9515-FAD383A37AFF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3B10-F1A6-46D5-B0D2-4DB8DC2C15B3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79FC7-7C20-4F24-867A-50F80F6AC189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989FD-34F5-42EF-93FB-B53A217A38A0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9687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0FA61-C116-4F52-BC6A-E3667A356716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384968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it-IT" smtClean="0"/>
              <a:t>1) gli ureteri sono fissati nella loro sede dalla membrana di Waldeyer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sp>
        <p:nvSpPr>
          <p:cNvPr id="5325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D9269-A65E-469F-8478-00D8F434167D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384968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it-IT" smtClean="0"/>
              <a:t>1) gli ureteri sono fissati nella loro sede dalla membrana di Waldeyer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sp>
        <p:nvSpPr>
          <p:cNvPr id="5427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655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55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7E4C-6B1D-49A1-931E-F34FD6574C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6FA7-4DFE-4A32-8827-9EB2E2EB62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51CC-E4B5-4A86-9F65-51A00AD1F5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4F7D-5B1F-43E5-8AA9-95EF5BFBC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F078-BA93-4AB2-AC49-F387311234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47D1-FE51-4F6F-B465-6C4A7A09E2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D324-10F7-4A6C-86CD-E241B82D5C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15877-4CB1-4D16-9960-F2B2A0218F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922F-3B3B-41DA-84B9-2861684B8F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BE5B-5E92-4ACB-8CD4-3C8919D65F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41E0-A5DB-40BD-9BBB-6EA298A3CF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98FC-E5F0-4F9F-949A-1CA9B4E029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EAB5-ADCB-49D2-9C26-0898DE8350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9D01-E6B6-44BD-8D09-849637515C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DAF31E-681A-47BF-A9A4-4A170F064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9150" y="404813"/>
            <a:ext cx="7054850" cy="1470025"/>
          </a:xfrm>
        </p:spPr>
        <p:txBody>
          <a:bodyPr/>
          <a:lstStyle/>
          <a:p>
            <a:pPr eaLnBrk="1" hangingPunct="1">
              <a:defRPr/>
            </a:pPr>
            <a:r>
              <a:rPr lang="it-IT" b="0" smtClean="0">
                <a:solidFill>
                  <a:srgbClr val="3333CC"/>
                </a:solidFill>
              </a:rPr>
              <a:t>FISIOLOGIA DELLA MINZIONE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68638"/>
            <a:ext cx="8135938" cy="2570162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it-IT" sz="3600" b="1" dirty="0" smtClean="0">
                <a:solidFill>
                  <a:srgbClr val="CCFF33"/>
                </a:solidFill>
              </a:rPr>
              <a:t>CLINICA UROLOGICA ED ANDROLOGICA</a:t>
            </a:r>
          </a:p>
          <a:p>
            <a:pPr marL="342900" indent="-342900" eaLnBrk="1" hangingPunct="1">
              <a:defRPr/>
            </a:pPr>
            <a:r>
              <a:rPr lang="it-IT" sz="3600" b="1" dirty="0" smtClean="0">
                <a:solidFill>
                  <a:srgbClr val="CCFF33"/>
                </a:solidFill>
              </a:rPr>
              <a:t>UNIVERSITA’ </a:t>
            </a:r>
            <a:r>
              <a:rPr lang="it-IT" sz="3600" b="1" dirty="0" err="1" smtClean="0">
                <a:solidFill>
                  <a:srgbClr val="CCFF33"/>
                </a:solidFill>
              </a:rPr>
              <a:t>DI</a:t>
            </a:r>
            <a:r>
              <a:rPr lang="it-IT" sz="3600" b="1" dirty="0" smtClean="0">
                <a:solidFill>
                  <a:srgbClr val="CCFF33"/>
                </a:solidFill>
              </a:rPr>
              <a:t> PERUGIA</a:t>
            </a: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250825" y="260350"/>
            <a:ext cx="2233613" cy="2232025"/>
            <a:chOff x="639" y="1662"/>
            <a:chExt cx="1896" cy="2246"/>
          </a:xfrm>
        </p:grpSpPr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639" y="1683"/>
              <a:ext cx="711" cy="1580"/>
              <a:chOff x="639" y="1683"/>
              <a:chExt cx="711" cy="1580"/>
            </a:xfrm>
          </p:grpSpPr>
          <p:sp>
            <p:nvSpPr>
              <p:cNvPr id="3084" name="Freeform 7"/>
              <p:cNvSpPr>
                <a:spLocks/>
              </p:cNvSpPr>
              <p:nvPr/>
            </p:nvSpPr>
            <p:spPr bwMode="auto">
              <a:xfrm>
                <a:off x="639" y="1683"/>
                <a:ext cx="709" cy="1576"/>
              </a:xfrm>
              <a:custGeom>
                <a:avLst/>
                <a:gdLst>
                  <a:gd name="T0" fmla="*/ 592 w 709"/>
                  <a:gd name="T1" fmla="*/ 304 h 1576"/>
                  <a:gd name="T2" fmla="*/ 606 w 709"/>
                  <a:gd name="T3" fmla="*/ 206 h 1576"/>
                  <a:gd name="T4" fmla="*/ 587 w 709"/>
                  <a:gd name="T5" fmla="*/ 103 h 1576"/>
                  <a:gd name="T6" fmla="*/ 498 w 709"/>
                  <a:gd name="T7" fmla="*/ 22 h 1576"/>
                  <a:gd name="T8" fmla="*/ 288 w 709"/>
                  <a:gd name="T9" fmla="*/ 13 h 1576"/>
                  <a:gd name="T10" fmla="*/ 170 w 709"/>
                  <a:gd name="T11" fmla="*/ 76 h 1576"/>
                  <a:gd name="T12" fmla="*/ 107 w 709"/>
                  <a:gd name="T13" fmla="*/ 152 h 1576"/>
                  <a:gd name="T14" fmla="*/ 34 w 709"/>
                  <a:gd name="T15" fmla="*/ 266 h 1576"/>
                  <a:gd name="T16" fmla="*/ 5 w 709"/>
                  <a:gd name="T17" fmla="*/ 375 h 1576"/>
                  <a:gd name="T18" fmla="*/ 5 w 709"/>
                  <a:gd name="T19" fmla="*/ 473 h 1576"/>
                  <a:gd name="T20" fmla="*/ 0 w 709"/>
                  <a:gd name="T21" fmla="*/ 576 h 1576"/>
                  <a:gd name="T22" fmla="*/ 34 w 709"/>
                  <a:gd name="T23" fmla="*/ 701 h 1576"/>
                  <a:gd name="T24" fmla="*/ 131 w 709"/>
                  <a:gd name="T25" fmla="*/ 798 h 1576"/>
                  <a:gd name="T26" fmla="*/ 228 w 709"/>
                  <a:gd name="T27" fmla="*/ 864 h 1576"/>
                  <a:gd name="T28" fmla="*/ 315 w 709"/>
                  <a:gd name="T29" fmla="*/ 874 h 1576"/>
                  <a:gd name="T30" fmla="*/ 402 w 709"/>
                  <a:gd name="T31" fmla="*/ 874 h 1576"/>
                  <a:gd name="T32" fmla="*/ 490 w 709"/>
                  <a:gd name="T33" fmla="*/ 809 h 1576"/>
                  <a:gd name="T34" fmla="*/ 509 w 709"/>
                  <a:gd name="T35" fmla="*/ 711 h 1576"/>
                  <a:gd name="T36" fmla="*/ 509 w 709"/>
                  <a:gd name="T37" fmla="*/ 614 h 1576"/>
                  <a:gd name="T38" fmla="*/ 480 w 709"/>
                  <a:gd name="T39" fmla="*/ 507 h 1576"/>
                  <a:gd name="T40" fmla="*/ 369 w 709"/>
                  <a:gd name="T41" fmla="*/ 559 h 1576"/>
                  <a:gd name="T42" fmla="*/ 364 w 709"/>
                  <a:gd name="T43" fmla="*/ 657 h 1576"/>
                  <a:gd name="T44" fmla="*/ 369 w 709"/>
                  <a:gd name="T45" fmla="*/ 701 h 1576"/>
                  <a:gd name="T46" fmla="*/ 291 w 709"/>
                  <a:gd name="T47" fmla="*/ 684 h 1576"/>
                  <a:gd name="T48" fmla="*/ 296 w 709"/>
                  <a:gd name="T49" fmla="*/ 619 h 1576"/>
                  <a:gd name="T50" fmla="*/ 325 w 709"/>
                  <a:gd name="T51" fmla="*/ 521 h 1576"/>
                  <a:gd name="T52" fmla="*/ 291 w 709"/>
                  <a:gd name="T53" fmla="*/ 445 h 1576"/>
                  <a:gd name="T54" fmla="*/ 218 w 709"/>
                  <a:gd name="T55" fmla="*/ 494 h 1576"/>
                  <a:gd name="T56" fmla="*/ 213 w 709"/>
                  <a:gd name="T57" fmla="*/ 424 h 1576"/>
                  <a:gd name="T58" fmla="*/ 257 w 709"/>
                  <a:gd name="T59" fmla="*/ 348 h 1576"/>
                  <a:gd name="T60" fmla="*/ 296 w 709"/>
                  <a:gd name="T61" fmla="*/ 299 h 1576"/>
                  <a:gd name="T62" fmla="*/ 354 w 709"/>
                  <a:gd name="T63" fmla="*/ 386 h 1576"/>
                  <a:gd name="T64" fmla="*/ 412 w 709"/>
                  <a:gd name="T65" fmla="*/ 375 h 1576"/>
                  <a:gd name="T66" fmla="*/ 393 w 709"/>
                  <a:gd name="T67" fmla="*/ 272 h 1576"/>
                  <a:gd name="T68" fmla="*/ 393 w 709"/>
                  <a:gd name="T69" fmla="*/ 201 h 1576"/>
                  <a:gd name="T70" fmla="*/ 485 w 709"/>
                  <a:gd name="T71" fmla="*/ 239 h 1576"/>
                  <a:gd name="T72" fmla="*/ 509 w 709"/>
                  <a:gd name="T73" fmla="*/ 299 h 1576"/>
                  <a:gd name="T74" fmla="*/ 475 w 709"/>
                  <a:gd name="T75" fmla="*/ 364 h 1576"/>
                  <a:gd name="T76" fmla="*/ 567 w 709"/>
                  <a:gd name="T77" fmla="*/ 407 h 1576"/>
                  <a:gd name="T78" fmla="*/ 630 w 709"/>
                  <a:gd name="T79" fmla="*/ 505 h 1576"/>
                  <a:gd name="T80" fmla="*/ 660 w 709"/>
                  <a:gd name="T81" fmla="*/ 603 h 1576"/>
                  <a:gd name="T82" fmla="*/ 684 w 709"/>
                  <a:gd name="T83" fmla="*/ 706 h 1576"/>
                  <a:gd name="T84" fmla="*/ 708 w 709"/>
                  <a:gd name="T85" fmla="*/ 815 h 1576"/>
                  <a:gd name="T86" fmla="*/ 708 w 709"/>
                  <a:gd name="T87" fmla="*/ 912 h 1576"/>
                  <a:gd name="T88" fmla="*/ 708 w 709"/>
                  <a:gd name="T89" fmla="*/ 1010 h 1576"/>
                  <a:gd name="T90" fmla="*/ 708 w 709"/>
                  <a:gd name="T91" fmla="*/ 1135 h 1576"/>
                  <a:gd name="T92" fmla="*/ 698 w 709"/>
                  <a:gd name="T93" fmla="*/ 1265 h 1576"/>
                  <a:gd name="T94" fmla="*/ 689 w 709"/>
                  <a:gd name="T95" fmla="*/ 1369 h 1576"/>
                  <a:gd name="T96" fmla="*/ 689 w 709"/>
                  <a:gd name="T97" fmla="*/ 1466 h 1576"/>
                  <a:gd name="T98" fmla="*/ 689 w 709"/>
                  <a:gd name="T99" fmla="*/ 1564 h 1576"/>
                  <a:gd name="T100" fmla="*/ 645 w 709"/>
                  <a:gd name="T101" fmla="*/ 1526 h 1576"/>
                  <a:gd name="T102" fmla="*/ 660 w 709"/>
                  <a:gd name="T103" fmla="*/ 1423 h 1576"/>
                  <a:gd name="T104" fmla="*/ 660 w 709"/>
                  <a:gd name="T105" fmla="*/ 1325 h 1576"/>
                  <a:gd name="T106" fmla="*/ 660 w 709"/>
                  <a:gd name="T107" fmla="*/ 1222 h 1576"/>
                  <a:gd name="T108" fmla="*/ 674 w 709"/>
                  <a:gd name="T109" fmla="*/ 1124 h 1576"/>
                  <a:gd name="T110" fmla="*/ 669 w 709"/>
                  <a:gd name="T111" fmla="*/ 1016 h 1576"/>
                  <a:gd name="T112" fmla="*/ 664 w 709"/>
                  <a:gd name="T113" fmla="*/ 918 h 1576"/>
                  <a:gd name="T114" fmla="*/ 664 w 709"/>
                  <a:gd name="T115" fmla="*/ 820 h 1576"/>
                  <a:gd name="T116" fmla="*/ 650 w 709"/>
                  <a:gd name="T117" fmla="*/ 722 h 1576"/>
                  <a:gd name="T118" fmla="*/ 616 w 709"/>
                  <a:gd name="T119" fmla="*/ 625 h 1576"/>
                  <a:gd name="T120" fmla="*/ 563 w 709"/>
                  <a:gd name="T121" fmla="*/ 538 h 1576"/>
                  <a:gd name="T122" fmla="*/ 477 w 709"/>
                  <a:gd name="T123" fmla="*/ 516 h 15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9"/>
                  <a:gd name="T187" fmla="*/ 0 h 1576"/>
                  <a:gd name="T188" fmla="*/ 709 w 709"/>
                  <a:gd name="T189" fmla="*/ 1576 h 15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9" h="1576">
                    <a:moveTo>
                      <a:pt x="525" y="364"/>
                    </a:moveTo>
                    <a:lnTo>
                      <a:pt x="543" y="348"/>
                    </a:lnTo>
                    <a:lnTo>
                      <a:pt x="558" y="342"/>
                    </a:lnTo>
                    <a:lnTo>
                      <a:pt x="572" y="331"/>
                    </a:lnTo>
                    <a:lnTo>
                      <a:pt x="587" y="320"/>
                    </a:lnTo>
                    <a:lnTo>
                      <a:pt x="592" y="304"/>
                    </a:lnTo>
                    <a:lnTo>
                      <a:pt x="596" y="288"/>
                    </a:lnTo>
                    <a:lnTo>
                      <a:pt x="606" y="272"/>
                    </a:lnTo>
                    <a:lnTo>
                      <a:pt x="606" y="255"/>
                    </a:lnTo>
                    <a:lnTo>
                      <a:pt x="606" y="239"/>
                    </a:lnTo>
                    <a:lnTo>
                      <a:pt x="606" y="223"/>
                    </a:lnTo>
                    <a:lnTo>
                      <a:pt x="606" y="206"/>
                    </a:lnTo>
                    <a:lnTo>
                      <a:pt x="606" y="190"/>
                    </a:lnTo>
                    <a:lnTo>
                      <a:pt x="606" y="174"/>
                    </a:lnTo>
                    <a:lnTo>
                      <a:pt x="606" y="158"/>
                    </a:lnTo>
                    <a:lnTo>
                      <a:pt x="606" y="141"/>
                    </a:lnTo>
                    <a:lnTo>
                      <a:pt x="601" y="125"/>
                    </a:lnTo>
                    <a:lnTo>
                      <a:pt x="587" y="103"/>
                    </a:lnTo>
                    <a:lnTo>
                      <a:pt x="572" y="92"/>
                    </a:lnTo>
                    <a:lnTo>
                      <a:pt x="563" y="76"/>
                    </a:lnTo>
                    <a:lnTo>
                      <a:pt x="548" y="71"/>
                    </a:lnTo>
                    <a:lnTo>
                      <a:pt x="538" y="51"/>
                    </a:lnTo>
                    <a:lnTo>
                      <a:pt x="520" y="42"/>
                    </a:lnTo>
                    <a:lnTo>
                      <a:pt x="498" y="22"/>
                    </a:lnTo>
                    <a:lnTo>
                      <a:pt x="472" y="5"/>
                    </a:lnTo>
                    <a:lnTo>
                      <a:pt x="445" y="4"/>
                    </a:lnTo>
                    <a:lnTo>
                      <a:pt x="424" y="2"/>
                    </a:lnTo>
                    <a:lnTo>
                      <a:pt x="360" y="0"/>
                    </a:lnTo>
                    <a:lnTo>
                      <a:pt x="318" y="9"/>
                    </a:lnTo>
                    <a:lnTo>
                      <a:pt x="288" y="13"/>
                    </a:lnTo>
                    <a:lnTo>
                      <a:pt x="260" y="22"/>
                    </a:lnTo>
                    <a:lnTo>
                      <a:pt x="223" y="38"/>
                    </a:lnTo>
                    <a:lnTo>
                      <a:pt x="209" y="43"/>
                    </a:lnTo>
                    <a:lnTo>
                      <a:pt x="194" y="54"/>
                    </a:lnTo>
                    <a:lnTo>
                      <a:pt x="179" y="60"/>
                    </a:lnTo>
                    <a:lnTo>
                      <a:pt x="170" y="76"/>
                    </a:lnTo>
                    <a:lnTo>
                      <a:pt x="155" y="81"/>
                    </a:lnTo>
                    <a:lnTo>
                      <a:pt x="150" y="98"/>
                    </a:lnTo>
                    <a:lnTo>
                      <a:pt x="136" y="103"/>
                    </a:lnTo>
                    <a:lnTo>
                      <a:pt x="131" y="119"/>
                    </a:lnTo>
                    <a:lnTo>
                      <a:pt x="116" y="136"/>
                    </a:lnTo>
                    <a:lnTo>
                      <a:pt x="107" y="152"/>
                    </a:lnTo>
                    <a:lnTo>
                      <a:pt x="97" y="168"/>
                    </a:lnTo>
                    <a:lnTo>
                      <a:pt x="82" y="190"/>
                    </a:lnTo>
                    <a:lnTo>
                      <a:pt x="73" y="212"/>
                    </a:lnTo>
                    <a:lnTo>
                      <a:pt x="58" y="228"/>
                    </a:lnTo>
                    <a:lnTo>
                      <a:pt x="48" y="250"/>
                    </a:lnTo>
                    <a:lnTo>
                      <a:pt x="34" y="266"/>
                    </a:lnTo>
                    <a:lnTo>
                      <a:pt x="24" y="288"/>
                    </a:lnTo>
                    <a:lnTo>
                      <a:pt x="19" y="304"/>
                    </a:lnTo>
                    <a:lnTo>
                      <a:pt x="15" y="320"/>
                    </a:lnTo>
                    <a:lnTo>
                      <a:pt x="10" y="342"/>
                    </a:lnTo>
                    <a:lnTo>
                      <a:pt x="5" y="358"/>
                    </a:lnTo>
                    <a:lnTo>
                      <a:pt x="5" y="375"/>
                    </a:lnTo>
                    <a:lnTo>
                      <a:pt x="5" y="391"/>
                    </a:lnTo>
                    <a:lnTo>
                      <a:pt x="5" y="407"/>
                    </a:lnTo>
                    <a:lnTo>
                      <a:pt x="5" y="424"/>
                    </a:lnTo>
                    <a:lnTo>
                      <a:pt x="5" y="440"/>
                    </a:lnTo>
                    <a:lnTo>
                      <a:pt x="5" y="456"/>
                    </a:lnTo>
                    <a:lnTo>
                      <a:pt x="5" y="473"/>
                    </a:lnTo>
                    <a:lnTo>
                      <a:pt x="0" y="494"/>
                    </a:lnTo>
                    <a:lnTo>
                      <a:pt x="0" y="511"/>
                    </a:lnTo>
                    <a:lnTo>
                      <a:pt x="0" y="527"/>
                    </a:lnTo>
                    <a:lnTo>
                      <a:pt x="0" y="543"/>
                    </a:lnTo>
                    <a:lnTo>
                      <a:pt x="0" y="559"/>
                    </a:lnTo>
                    <a:lnTo>
                      <a:pt x="0" y="576"/>
                    </a:lnTo>
                    <a:lnTo>
                      <a:pt x="0" y="592"/>
                    </a:lnTo>
                    <a:lnTo>
                      <a:pt x="0" y="608"/>
                    </a:lnTo>
                    <a:lnTo>
                      <a:pt x="0" y="625"/>
                    </a:lnTo>
                    <a:lnTo>
                      <a:pt x="5" y="641"/>
                    </a:lnTo>
                    <a:lnTo>
                      <a:pt x="19" y="679"/>
                    </a:lnTo>
                    <a:lnTo>
                      <a:pt x="34" y="701"/>
                    </a:lnTo>
                    <a:lnTo>
                      <a:pt x="48" y="711"/>
                    </a:lnTo>
                    <a:lnTo>
                      <a:pt x="63" y="733"/>
                    </a:lnTo>
                    <a:lnTo>
                      <a:pt x="82" y="749"/>
                    </a:lnTo>
                    <a:lnTo>
                      <a:pt x="102" y="771"/>
                    </a:lnTo>
                    <a:lnTo>
                      <a:pt x="116" y="788"/>
                    </a:lnTo>
                    <a:lnTo>
                      <a:pt x="131" y="798"/>
                    </a:lnTo>
                    <a:lnTo>
                      <a:pt x="141" y="815"/>
                    </a:lnTo>
                    <a:lnTo>
                      <a:pt x="170" y="836"/>
                    </a:lnTo>
                    <a:lnTo>
                      <a:pt x="184" y="842"/>
                    </a:lnTo>
                    <a:lnTo>
                      <a:pt x="199" y="847"/>
                    </a:lnTo>
                    <a:lnTo>
                      <a:pt x="213" y="853"/>
                    </a:lnTo>
                    <a:lnTo>
                      <a:pt x="228" y="864"/>
                    </a:lnTo>
                    <a:lnTo>
                      <a:pt x="242" y="864"/>
                    </a:lnTo>
                    <a:lnTo>
                      <a:pt x="257" y="864"/>
                    </a:lnTo>
                    <a:lnTo>
                      <a:pt x="272" y="869"/>
                    </a:lnTo>
                    <a:lnTo>
                      <a:pt x="286" y="874"/>
                    </a:lnTo>
                    <a:lnTo>
                      <a:pt x="301" y="874"/>
                    </a:lnTo>
                    <a:lnTo>
                      <a:pt x="315" y="874"/>
                    </a:lnTo>
                    <a:lnTo>
                      <a:pt x="330" y="874"/>
                    </a:lnTo>
                    <a:lnTo>
                      <a:pt x="344" y="874"/>
                    </a:lnTo>
                    <a:lnTo>
                      <a:pt x="359" y="874"/>
                    </a:lnTo>
                    <a:lnTo>
                      <a:pt x="373" y="874"/>
                    </a:lnTo>
                    <a:lnTo>
                      <a:pt x="388" y="874"/>
                    </a:lnTo>
                    <a:lnTo>
                      <a:pt x="402" y="874"/>
                    </a:lnTo>
                    <a:lnTo>
                      <a:pt x="417" y="874"/>
                    </a:lnTo>
                    <a:lnTo>
                      <a:pt x="432" y="869"/>
                    </a:lnTo>
                    <a:lnTo>
                      <a:pt x="448" y="862"/>
                    </a:lnTo>
                    <a:lnTo>
                      <a:pt x="457" y="845"/>
                    </a:lnTo>
                    <a:lnTo>
                      <a:pt x="470" y="831"/>
                    </a:lnTo>
                    <a:lnTo>
                      <a:pt x="490" y="809"/>
                    </a:lnTo>
                    <a:lnTo>
                      <a:pt x="490" y="793"/>
                    </a:lnTo>
                    <a:lnTo>
                      <a:pt x="499" y="777"/>
                    </a:lnTo>
                    <a:lnTo>
                      <a:pt x="504" y="760"/>
                    </a:lnTo>
                    <a:lnTo>
                      <a:pt x="504" y="744"/>
                    </a:lnTo>
                    <a:lnTo>
                      <a:pt x="509" y="728"/>
                    </a:lnTo>
                    <a:lnTo>
                      <a:pt x="509" y="711"/>
                    </a:lnTo>
                    <a:lnTo>
                      <a:pt x="509" y="695"/>
                    </a:lnTo>
                    <a:lnTo>
                      <a:pt x="509" y="679"/>
                    </a:lnTo>
                    <a:lnTo>
                      <a:pt x="509" y="663"/>
                    </a:lnTo>
                    <a:lnTo>
                      <a:pt x="509" y="646"/>
                    </a:lnTo>
                    <a:lnTo>
                      <a:pt x="509" y="630"/>
                    </a:lnTo>
                    <a:lnTo>
                      <a:pt x="509" y="614"/>
                    </a:lnTo>
                    <a:lnTo>
                      <a:pt x="509" y="597"/>
                    </a:lnTo>
                    <a:lnTo>
                      <a:pt x="509" y="581"/>
                    </a:lnTo>
                    <a:lnTo>
                      <a:pt x="504" y="565"/>
                    </a:lnTo>
                    <a:lnTo>
                      <a:pt x="499" y="549"/>
                    </a:lnTo>
                    <a:lnTo>
                      <a:pt x="490" y="529"/>
                    </a:lnTo>
                    <a:lnTo>
                      <a:pt x="480" y="507"/>
                    </a:lnTo>
                    <a:lnTo>
                      <a:pt x="432" y="532"/>
                    </a:lnTo>
                    <a:lnTo>
                      <a:pt x="417" y="532"/>
                    </a:lnTo>
                    <a:lnTo>
                      <a:pt x="402" y="532"/>
                    </a:lnTo>
                    <a:lnTo>
                      <a:pt x="388" y="543"/>
                    </a:lnTo>
                    <a:lnTo>
                      <a:pt x="383" y="559"/>
                    </a:lnTo>
                    <a:lnTo>
                      <a:pt x="369" y="559"/>
                    </a:lnTo>
                    <a:lnTo>
                      <a:pt x="364" y="576"/>
                    </a:lnTo>
                    <a:lnTo>
                      <a:pt x="364" y="592"/>
                    </a:lnTo>
                    <a:lnTo>
                      <a:pt x="364" y="608"/>
                    </a:lnTo>
                    <a:lnTo>
                      <a:pt x="364" y="625"/>
                    </a:lnTo>
                    <a:lnTo>
                      <a:pt x="364" y="641"/>
                    </a:lnTo>
                    <a:lnTo>
                      <a:pt x="364" y="657"/>
                    </a:lnTo>
                    <a:lnTo>
                      <a:pt x="373" y="673"/>
                    </a:lnTo>
                    <a:lnTo>
                      <a:pt x="378" y="690"/>
                    </a:lnTo>
                    <a:lnTo>
                      <a:pt x="393" y="701"/>
                    </a:lnTo>
                    <a:lnTo>
                      <a:pt x="393" y="717"/>
                    </a:lnTo>
                    <a:lnTo>
                      <a:pt x="378" y="717"/>
                    </a:lnTo>
                    <a:lnTo>
                      <a:pt x="369" y="701"/>
                    </a:lnTo>
                    <a:lnTo>
                      <a:pt x="354" y="679"/>
                    </a:lnTo>
                    <a:lnTo>
                      <a:pt x="344" y="663"/>
                    </a:lnTo>
                    <a:lnTo>
                      <a:pt x="330" y="663"/>
                    </a:lnTo>
                    <a:lnTo>
                      <a:pt x="315" y="657"/>
                    </a:lnTo>
                    <a:lnTo>
                      <a:pt x="301" y="668"/>
                    </a:lnTo>
                    <a:lnTo>
                      <a:pt x="291" y="684"/>
                    </a:lnTo>
                    <a:lnTo>
                      <a:pt x="276" y="690"/>
                    </a:lnTo>
                    <a:lnTo>
                      <a:pt x="267" y="673"/>
                    </a:lnTo>
                    <a:lnTo>
                      <a:pt x="267" y="657"/>
                    </a:lnTo>
                    <a:lnTo>
                      <a:pt x="272" y="641"/>
                    </a:lnTo>
                    <a:lnTo>
                      <a:pt x="286" y="635"/>
                    </a:lnTo>
                    <a:lnTo>
                      <a:pt x="296" y="619"/>
                    </a:lnTo>
                    <a:lnTo>
                      <a:pt x="306" y="603"/>
                    </a:lnTo>
                    <a:lnTo>
                      <a:pt x="315" y="587"/>
                    </a:lnTo>
                    <a:lnTo>
                      <a:pt x="320" y="570"/>
                    </a:lnTo>
                    <a:lnTo>
                      <a:pt x="325" y="554"/>
                    </a:lnTo>
                    <a:lnTo>
                      <a:pt x="325" y="538"/>
                    </a:lnTo>
                    <a:lnTo>
                      <a:pt x="325" y="521"/>
                    </a:lnTo>
                    <a:lnTo>
                      <a:pt x="330" y="505"/>
                    </a:lnTo>
                    <a:lnTo>
                      <a:pt x="335" y="489"/>
                    </a:lnTo>
                    <a:lnTo>
                      <a:pt x="335" y="473"/>
                    </a:lnTo>
                    <a:lnTo>
                      <a:pt x="320" y="462"/>
                    </a:lnTo>
                    <a:lnTo>
                      <a:pt x="306" y="451"/>
                    </a:lnTo>
                    <a:lnTo>
                      <a:pt x="291" y="445"/>
                    </a:lnTo>
                    <a:lnTo>
                      <a:pt x="276" y="445"/>
                    </a:lnTo>
                    <a:lnTo>
                      <a:pt x="262" y="445"/>
                    </a:lnTo>
                    <a:lnTo>
                      <a:pt x="247" y="445"/>
                    </a:lnTo>
                    <a:lnTo>
                      <a:pt x="233" y="462"/>
                    </a:lnTo>
                    <a:lnTo>
                      <a:pt x="223" y="478"/>
                    </a:lnTo>
                    <a:lnTo>
                      <a:pt x="218" y="494"/>
                    </a:lnTo>
                    <a:lnTo>
                      <a:pt x="204" y="500"/>
                    </a:lnTo>
                    <a:lnTo>
                      <a:pt x="194" y="483"/>
                    </a:lnTo>
                    <a:lnTo>
                      <a:pt x="189" y="467"/>
                    </a:lnTo>
                    <a:lnTo>
                      <a:pt x="189" y="451"/>
                    </a:lnTo>
                    <a:lnTo>
                      <a:pt x="199" y="434"/>
                    </a:lnTo>
                    <a:lnTo>
                      <a:pt x="213" y="424"/>
                    </a:lnTo>
                    <a:lnTo>
                      <a:pt x="228" y="418"/>
                    </a:lnTo>
                    <a:lnTo>
                      <a:pt x="242" y="418"/>
                    </a:lnTo>
                    <a:lnTo>
                      <a:pt x="252" y="402"/>
                    </a:lnTo>
                    <a:lnTo>
                      <a:pt x="257" y="380"/>
                    </a:lnTo>
                    <a:lnTo>
                      <a:pt x="257" y="364"/>
                    </a:lnTo>
                    <a:lnTo>
                      <a:pt x="257" y="348"/>
                    </a:lnTo>
                    <a:lnTo>
                      <a:pt x="257" y="331"/>
                    </a:lnTo>
                    <a:lnTo>
                      <a:pt x="257" y="315"/>
                    </a:lnTo>
                    <a:lnTo>
                      <a:pt x="257" y="299"/>
                    </a:lnTo>
                    <a:lnTo>
                      <a:pt x="272" y="288"/>
                    </a:lnTo>
                    <a:lnTo>
                      <a:pt x="286" y="282"/>
                    </a:lnTo>
                    <a:lnTo>
                      <a:pt x="296" y="299"/>
                    </a:lnTo>
                    <a:lnTo>
                      <a:pt x="306" y="315"/>
                    </a:lnTo>
                    <a:lnTo>
                      <a:pt x="315" y="331"/>
                    </a:lnTo>
                    <a:lnTo>
                      <a:pt x="320" y="348"/>
                    </a:lnTo>
                    <a:lnTo>
                      <a:pt x="330" y="364"/>
                    </a:lnTo>
                    <a:lnTo>
                      <a:pt x="339" y="386"/>
                    </a:lnTo>
                    <a:lnTo>
                      <a:pt x="354" y="386"/>
                    </a:lnTo>
                    <a:lnTo>
                      <a:pt x="359" y="402"/>
                    </a:lnTo>
                    <a:lnTo>
                      <a:pt x="373" y="407"/>
                    </a:lnTo>
                    <a:lnTo>
                      <a:pt x="388" y="407"/>
                    </a:lnTo>
                    <a:lnTo>
                      <a:pt x="402" y="407"/>
                    </a:lnTo>
                    <a:lnTo>
                      <a:pt x="412" y="391"/>
                    </a:lnTo>
                    <a:lnTo>
                      <a:pt x="412" y="375"/>
                    </a:lnTo>
                    <a:lnTo>
                      <a:pt x="412" y="358"/>
                    </a:lnTo>
                    <a:lnTo>
                      <a:pt x="412" y="342"/>
                    </a:lnTo>
                    <a:lnTo>
                      <a:pt x="412" y="326"/>
                    </a:lnTo>
                    <a:lnTo>
                      <a:pt x="407" y="310"/>
                    </a:lnTo>
                    <a:lnTo>
                      <a:pt x="402" y="288"/>
                    </a:lnTo>
                    <a:lnTo>
                      <a:pt x="393" y="272"/>
                    </a:lnTo>
                    <a:lnTo>
                      <a:pt x="383" y="255"/>
                    </a:lnTo>
                    <a:lnTo>
                      <a:pt x="373" y="239"/>
                    </a:lnTo>
                    <a:lnTo>
                      <a:pt x="369" y="223"/>
                    </a:lnTo>
                    <a:lnTo>
                      <a:pt x="364" y="206"/>
                    </a:lnTo>
                    <a:lnTo>
                      <a:pt x="378" y="201"/>
                    </a:lnTo>
                    <a:lnTo>
                      <a:pt x="393" y="201"/>
                    </a:lnTo>
                    <a:lnTo>
                      <a:pt x="407" y="212"/>
                    </a:lnTo>
                    <a:lnTo>
                      <a:pt x="422" y="234"/>
                    </a:lnTo>
                    <a:lnTo>
                      <a:pt x="441" y="239"/>
                    </a:lnTo>
                    <a:lnTo>
                      <a:pt x="456" y="239"/>
                    </a:lnTo>
                    <a:lnTo>
                      <a:pt x="470" y="239"/>
                    </a:lnTo>
                    <a:lnTo>
                      <a:pt x="485" y="239"/>
                    </a:lnTo>
                    <a:lnTo>
                      <a:pt x="499" y="239"/>
                    </a:lnTo>
                    <a:lnTo>
                      <a:pt x="514" y="234"/>
                    </a:lnTo>
                    <a:lnTo>
                      <a:pt x="519" y="250"/>
                    </a:lnTo>
                    <a:lnTo>
                      <a:pt x="519" y="266"/>
                    </a:lnTo>
                    <a:lnTo>
                      <a:pt x="519" y="282"/>
                    </a:lnTo>
                    <a:lnTo>
                      <a:pt x="509" y="299"/>
                    </a:lnTo>
                    <a:lnTo>
                      <a:pt x="495" y="304"/>
                    </a:lnTo>
                    <a:lnTo>
                      <a:pt x="480" y="310"/>
                    </a:lnTo>
                    <a:lnTo>
                      <a:pt x="466" y="320"/>
                    </a:lnTo>
                    <a:lnTo>
                      <a:pt x="461" y="342"/>
                    </a:lnTo>
                    <a:lnTo>
                      <a:pt x="461" y="358"/>
                    </a:lnTo>
                    <a:lnTo>
                      <a:pt x="475" y="364"/>
                    </a:lnTo>
                    <a:lnTo>
                      <a:pt x="490" y="364"/>
                    </a:lnTo>
                    <a:lnTo>
                      <a:pt x="504" y="364"/>
                    </a:lnTo>
                    <a:lnTo>
                      <a:pt x="524" y="364"/>
                    </a:lnTo>
                    <a:lnTo>
                      <a:pt x="538" y="375"/>
                    </a:lnTo>
                    <a:lnTo>
                      <a:pt x="553" y="386"/>
                    </a:lnTo>
                    <a:lnTo>
                      <a:pt x="567" y="407"/>
                    </a:lnTo>
                    <a:lnTo>
                      <a:pt x="582" y="418"/>
                    </a:lnTo>
                    <a:lnTo>
                      <a:pt x="592" y="434"/>
                    </a:lnTo>
                    <a:lnTo>
                      <a:pt x="601" y="451"/>
                    </a:lnTo>
                    <a:lnTo>
                      <a:pt x="611" y="467"/>
                    </a:lnTo>
                    <a:lnTo>
                      <a:pt x="626" y="483"/>
                    </a:lnTo>
                    <a:lnTo>
                      <a:pt x="630" y="505"/>
                    </a:lnTo>
                    <a:lnTo>
                      <a:pt x="640" y="521"/>
                    </a:lnTo>
                    <a:lnTo>
                      <a:pt x="645" y="538"/>
                    </a:lnTo>
                    <a:lnTo>
                      <a:pt x="645" y="554"/>
                    </a:lnTo>
                    <a:lnTo>
                      <a:pt x="650" y="570"/>
                    </a:lnTo>
                    <a:lnTo>
                      <a:pt x="660" y="587"/>
                    </a:lnTo>
                    <a:lnTo>
                      <a:pt x="660" y="603"/>
                    </a:lnTo>
                    <a:lnTo>
                      <a:pt x="664" y="619"/>
                    </a:lnTo>
                    <a:lnTo>
                      <a:pt x="669" y="635"/>
                    </a:lnTo>
                    <a:lnTo>
                      <a:pt x="674" y="652"/>
                    </a:lnTo>
                    <a:lnTo>
                      <a:pt x="679" y="668"/>
                    </a:lnTo>
                    <a:lnTo>
                      <a:pt x="684" y="690"/>
                    </a:lnTo>
                    <a:lnTo>
                      <a:pt x="684" y="706"/>
                    </a:lnTo>
                    <a:lnTo>
                      <a:pt x="684" y="722"/>
                    </a:lnTo>
                    <a:lnTo>
                      <a:pt x="689" y="739"/>
                    </a:lnTo>
                    <a:lnTo>
                      <a:pt x="693" y="755"/>
                    </a:lnTo>
                    <a:lnTo>
                      <a:pt x="698" y="777"/>
                    </a:lnTo>
                    <a:lnTo>
                      <a:pt x="703" y="798"/>
                    </a:lnTo>
                    <a:lnTo>
                      <a:pt x="708" y="815"/>
                    </a:lnTo>
                    <a:lnTo>
                      <a:pt x="708" y="831"/>
                    </a:lnTo>
                    <a:lnTo>
                      <a:pt x="708" y="847"/>
                    </a:lnTo>
                    <a:lnTo>
                      <a:pt x="708" y="864"/>
                    </a:lnTo>
                    <a:lnTo>
                      <a:pt x="708" y="880"/>
                    </a:lnTo>
                    <a:lnTo>
                      <a:pt x="708" y="896"/>
                    </a:lnTo>
                    <a:lnTo>
                      <a:pt x="708" y="912"/>
                    </a:lnTo>
                    <a:lnTo>
                      <a:pt x="708" y="929"/>
                    </a:lnTo>
                    <a:lnTo>
                      <a:pt x="708" y="945"/>
                    </a:lnTo>
                    <a:lnTo>
                      <a:pt x="708" y="961"/>
                    </a:lnTo>
                    <a:lnTo>
                      <a:pt x="708" y="978"/>
                    </a:lnTo>
                    <a:lnTo>
                      <a:pt x="708" y="994"/>
                    </a:lnTo>
                    <a:lnTo>
                      <a:pt x="708" y="1010"/>
                    </a:lnTo>
                    <a:lnTo>
                      <a:pt x="708" y="1054"/>
                    </a:lnTo>
                    <a:lnTo>
                      <a:pt x="708" y="1070"/>
                    </a:lnTo>
                    <a:lnTo>
                      <a:pt x="708" y="1086"/>
                    </a:lnTo>
                    <a:lnTo>
                      <a:pt x="708" y="1103"/>
                    </a:lnTo>
                    <a:lnTo>
                      <a:pt x="708" y="1119"/>
                    </a:lnTo>
                    <a:lnTo>
                      <a:pt x="708" y="1135"/>
                    </a:lnTo>
                    <a:lnTo>
                      <a:pt x="708" y="1179"/>
                    </a:lnTo>
                    <a:lnTo>
                      <a:pt x="708" y="1195"/>
                    </a:lnTo>
                    <a:lnTo>
                      <a:pt x="708" y="1217"/>
                    </a:lnTo>
                    <a:lnTo>
                      <a:pt x="708" y="1233"/>
                    </a:lnTo>
                    <a:lnTo>
                      <a:pt x="703" y="1249"/>
                    </a:lnTo>
                    <a:lnTo>
                      <a:pt x="698" y="1265"/>
                    </a:lnTo>
                    <a:lnTo>
                      <a:pt x="693" y="1282"/>
                    </a:lnTo>
                    <a:lnTo>
                      <a:pt x="693" y="1303"/>
                    </a:lnTo>
                    <a:lnTo>
                      <a:pt x="693" y="1320"/>
                    </a:lnTo>
                    <a:lnTo>
                      <a:pt x="693" y="1336"/>
                    </a:lnTo>
                    <a:lnTo>
                      <a:pt x="693" y="1352"/>
                    </a:lnTo>
                    <a:lnTo>
                      <a:pt x="689" y="1369"/>
                    </a:lnTo>
                    <a:lnTo>
                      <a:pt x="689" y="1385"/>
                    </a:lnTo>
                    <a:lnTo>
                      <a:pt x="689" y="1401"/>
                    </a:lnTo>
                    <a:lnTo>
                      <a:pt x="689" y="1418"/>
                    </a:lnTo>
                    <a:lnTo>
                      <a:pt x="689" y="1434"/>
                    </a:lnTo>
                    <a:lnTo>
                      <a:pt x="689" y="1450"/>
                    </a:lnTo>
                    <a:lnTo>
                      <a:pt x="689" y="1466"/>
                    </a:lnTo>
                    <a:lnTo>
                      <a:pt x="689" y="1483"/>
                    </a:lnTo>
                    <a:lnTo>
                      <a:pt x="689" y="1499"/>
                    </a:lnTo>
                    <a:lnTo>
                      <a:pt x="689" y="1515"/>
                    </a:lnTo>
                    <a:lnTo>
                      <a:pt x="689" y="1532"/>
                    </a:lnTo>
                    <a:lnTo>
                      <a:pt x="689" y="1548"/>
                    </a:lnTo>
                    <a:lnTo>
                      <a:pt x="689" y="1564"/>
                    </a:lnTo>
                    <a:lnTo>
                      <a:pt x="674" y="1570"/>
                    </a:lnTo>
                    <a:lnTo>
                      <a:pt x="655" y="1575"/>
                    </a:lnTo>
                    <a:lnTo>
                      <a:pt x="640" y="1575"/>
                    </a:lnTo>
                    <a:lnTo>
                      <a:pt x="640" y="1559"/>
                    </a:lnTo>
                    <a:lnTo>
                      <a:pt x="645" y="1542"/>
                    </a:lnTo>
                    <a:lnTo>
                      <a:pt x="645" y="1526"/>
                    </a:lnTo>
                    <a:lnTo>
                      <a:pt x="645" y="1510"/>
                    </a:lnTo>
                    <a:lnTo>
                      <a:pt x="650" y="1494"/>
                    </a:lnTo>
                    <a:lnTo>
                      <a:pt x="655" y="1477"/>
                    </a:lnTo>
                    <a:lnTo>
                      <a:pt x="655" y="1456"/>
                    </a:lnTo>
                    <a:lnTo>
                      <a:pt x="660" y="1439"/>
                    </a:lnTo>
                    <a:lnTo>
                      <a:pt x="660" y="1423"/>
                    </a:lnTo>
                    <a:lnTo>
                      <a:pt x="660" y="1407"/>
                    </a:lnTo>
                    <a:lnTo>
                      <a:pt x="660" y="1390"/>
                    </a:lnTo>
                    <a:lnTo>
                      <a:pt x="660" y="1374"/>
                    </a:lnTo>
                    <a:lnTo>
                      <a:pt x="660" y="1358"/>
                    </a:lnTo>
                    <a:lnTo>
                      <a:pt x="660" y="1341"/>
                    </a:lnTo>
                    <a:lnTo>
                      <a:pt x="660" y="1325"/>
                    </a:lnTo>
                    <a:lnTo>
                      <a:pt x="660" y="1309"/>
                    </a:lnTo>
                    <a:lnTo>
                      <a:pt x="660" y="1293"/>
                    </a:lnTo>
                    <a:lnTo>
                      <a:pt x="660" y="1276"/>
                    </a:lnTo>
                    <a:lnTo>
                      <a:pt x="660" y="1255"/>
                    </a:lnTo>
                    <a:lnTo>
                      <a:pt x="660" y="1238"/>
                    </a:lnTo>
                    <a:lnTo>
                      <a:pt x="660" y="1222"/>
                    </a:lnTo>
                    <a:lnTo>
                      <a:pt x="664" y="1206"/>
                    </a:lnTo>
                    <a:lnTo>
                      <a:pt x="664" y="1189"/>
                    </a:lnTo>
                    <a:lnTo>
                      <a:pt x="669" y="1173"/>
                    </a:lnTo>
                    <a:lnTo>
                      <a:pt x="674" y="1157"/>
                    </a:lnTo>
                    <a:lnTo>
                      <a:pt x="674" y="1141"/>
                    </a:lnTo>
                    <a:lnTo>
                      <a:pt x="674" y="1124"/>
                    </a:lnTo>
                    <a:lnTo>
                      <a:pt x="674" y="1103"/>
                    </a:lnTo>
                    <a:lnTo>
                      <a:pt x="674" y="1086"/>
                    </a:lnTo>
                    <a:lnTo>
                      <a:pt x="674" y="1070"/>
                    </a:lnTo>
                    <a:lnTo>
                      <a:pt x="674" y="1054"/>
                    </a:lnTo>
                    <a:lnTo>
                      <a:pt x="674" y="1037"/>
                    </a:lnTo>
                    <a:lnTo>
                      <a:pt x="669" y="1016"/>
                    </a:lnTo>
                    <a:lnTo>
                      <a:pt x="664" y="999"/>
                    </a:lnTo>
                    <a:lnTo>
                      <a:pt x="664" y="983"/>
                    </a:lnTo>
                    <a:lnTo>
                      <a:pt x="664" y="967"/>
                    </a:lnTo>
                    <a:lnTo>
                      <a:pt x="664" y="950"/>
                    </a:lnTo>
                    <a:lnTo>
                      <a:pt x="664" y="934"/>
                    </a:lnTo>
                    <a:lnTo>
                      <a:pt x="664" y="918"/>
                    </a:lnTo>
                    <a:lnTo>
                      <a:pt x="664" y="902"/>
                    </a:lnTo>
                    <a:lnTo>
                      <a:pt x="664" y="885"/>
                    </a:lnTo>
                    <a:lnTo>
                      <a:pt x="664" y="869"/>
                    </a:lnTo>
                    <a:lnTo>
                      <a:pt x="664" y="853"/>
                    </a:lnTo>
                    <a:lnTo>
                      <a:pt x="664" y="836"/>
                    </a:lnTo>
                    <a:lnTo>
                      <a:pt x="664" y="820"/>
                    </a:lnTo>
                    <a:lnTo>
                      <a:pt x="664" y="804"/>
                    </a:lnTo>
                    <a:lnTo>
                      <a:pt x="664" y="788"/>
                    </a:lnTo>
                    <a:lnTo>
                      <a:pt x="660" y="771"/>
                    </a:lnTo>
                    <a:lnTo>
                      <a:pt x="655" y="755"/>
                    </a:lnTo>
                    <a:lnTo>
                      <a:pt x="655" y="739"/>
                    </a:lnTo>
                    <a:lnTo>
                      <a:pt x="650" y="722"/>
                    </a:lnTo>
                    <a:lnTo>
                      <a:pt x="640" y="706"/>
                    </a:lnTo>
                    <a:lnTo>
                      <a:pt x="635" y="690"/>
                    </a:lnTo>
                    <a:lnTo>
                      <a:pt x="626" y="673"/>
                    </a:lnTo>
                    <a:lnTo>
                      <a:pt x="616" y="657"/>
                    </a:lnTo>
                    <a:lnTo>
                      <a:pt x="616" y="641"/>
                    </a:lnTo>
                    <a:lnTo>
                      <a:pt x="616" y="625"/>
                    </a:lnTo>
                    <a:lnTo>
                      <a:pt x="606" y="608"/>
                    </a:lnTo>
                    <a:lnTo>
                      <a:pt x="601" y="592"/>
                    </a:lnTo>
                    <a:lnTo>
                      <a:pt x="596" y="576"/>
                    </a:lnTo>
                    <a:lnTo>
                      <a:pt x="587" y="559"/>
                    </a:lnTo>
                    <a:lnTo>
                      <a:pt x="577" y="543"/>
                    </a:lnTo>
                    <a:lnTo>
                      <a:pt x="563" y="538"/>
                    </a:lnTo>
                    <a:lnTo>
                      <a:pt x="553" y="521"/>
                    </a:lnTo>
                    <a:lnTo>
                      <a:pt x="538" y="516"/>
                    </a:lnTo>
                    <a:lnTo>
                      <a:pt x="524" y="516"/>
                    </a:lnTo>
                    <a:lnTo>
                      <a:pt x="509" y="511"/>
                    </a:lnTo>
                    <a:lnTo>
                      <a:pt x="495" y="505"/>
                    </a:lnTo>
                    <a:lnTo>
                      <a:pt x="477" y="516"/>
                    </a:lnTo>
                  </a:path>
                </a:pathLst>
              </a:custGeom>
              <a:gradFill rotWithShape="0">
                <a:gsLst>
                  <a:gs pos="0">
                    <a:srgbClr val="EF9100"/>
                  </a:gs>
                  <a:gs pos="50000">
                    <a:srgbClr val="F19C1A"/>
                  </a:gs>
                  <a:gs pos="100000">
                    <a:srgbClr val="EF9100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auto">
              <a:xfrm>
                <a:off x="832" y="1888"/>
                <a:ext cx="518" cy="1375"/>
              </a:xfrm>
              <a:custGeom>
                <a:avLst/>
                <a:gdLst>
                  <a:gd name="T0" fmla="*/ 213 w 518"/>
                  <a:gd name="T1" fmla="*/ 331 h 1375"/>
                  <a:gd name="T2" fmla="*/ 174 w 518"/>
                  <a:gd name="T3" fmla="*/ 375 h 1375"/>
                  <a:gd name="T4" fmla="*/ 174 w 518"/>
                  <a:gd name="T5" fmla="*/ 440 h 1375"/>
                  <a:gd name="T6" fmla="*/ 203 w 518"/>
                  <a:gd name="T7" fmla="*/ 500 h 1375"/>
                  <a:gd name="T8" fmla="*/ 164 w 518"/>
                  <a:gd name="T9" fmla="*/ 478 h 1375"/>
                  <a:gd name="T10" fmla="*/ 111 w 518"/>
                  <a:gd name="T11" fmla="*/ 467 h 1375"/>
                  <a:gd name="T12" fmla="*/ 77 w 518"/>
                  <a:gd name="T13" fmla="*/ 456 h 1375"/>
                  <a:gd name="T14" fmla="*/ 116 w 518"/>
                  <a:gd name="T15" fmla="*/ 402 h 1375"/>
                  <a:gd name="T16" fmla="*/ 135 w 518"/>
                  <a:gd name="T17" fmla="*/ 337 h 1375"/>
                  <a:gd name="T18" fmla="*/ 145 w 518"/>
                  <a:gd name="T19" fmla="*/ 272 h 1375"/>
                  <a:gd name="T20" fmla="*/ 87 w 518"/>
                  <a:gd name="T21" fmla="*/ 244 h 1375"/>
                  <a:gd name="T22" fmla="*/ 34 w 518"/>
                  <a:gd name="T23" fmla="*/ 277 h 1375"/>
                  <a:gd name="T24" fmla="*/ 0 w 518"/>
                  <a:gd name="T25" fmla="*/ 266 h 1375"/>
                  <a:gd name="T26" fmla="*/ 39 w 518"/>
                  <a:gd name="T27" fmla="*/ 217 h 1375"/>
                  <a:gd name="T28" fmla="*/ 68 w 518"/>
                  <a:gd name="T29" fmla="*/ 163 h 1375"/>
                  <a:gd name="T30" fmla="*/ 68 w 518"/>
                  <a:gd name="T31" fmla="*/ 98 h 1375"/>
                  <a:gd name="T32" fmla="*/ 116 w 518"/>
                  <a:gd name="T33" fmla="*/ 114 h 1375"/>
                  <a:gd name="T34" fmla="*/ 150 w 518"/>
                  <a:gd name="T35" fmla="*/ 185 h 1375"/>
                  <a:gd name="T36" fmla="*/ 198 w 518"/>
                  <a:gd name="T37" fmla="*/ 206 h 1375"/>
                  <a:gd name="T38" fmla="*/ 222 w 518"/>
                  <a:gd name="T39" fmla="*/ 157 h 1375"/>
                  <a:gd name="T40" fmla="*/ 213 w 518"/>
                  <a:gd name="T41" fmla="*/ 87 h 1375"/>
                  <a:gd name="T42" fmla="*/ 179 w 518"/>
                  <a:gd name="T43" fmla="*/ 22 h 1375"/>
                  <a:gd name="T44" fmla="*/ 217 w 518"/>
                  <a:gd name="T45" fmla="*/ 11 h 1375"/>
                  <a:gd name="T46" fmla="*/ 280 w 518"/>
                  <a:gd name="T47" fmla="*/ 38 h 1375"/>
                  <a:gd name="T48" fmla="*/ 329 w 518"/>
                  <a:gd name="T49" fmla="*/ 49 h 1375"/>
                  <a:gd name="T50" fmla="*/ 304 w 518"/>
                  <a:gd name="T51" fmla="*/ 103 h 1375"/>
                  <a:gd name="T52" fmla="*/ 271 w 518"/>
                  <a:gd name="T53" fmla="*/ 157 h 1375"/>
                  <a:gd name="T54" fmla="*/ 333 w 518"/>
                  <a:gd name="T55" fmla="*/ 163 h 1375"/>
                  <a:gd name="T56" fmla="*/ 391 w 518"/>
                  <a:gd name="T57" fmla="*/ 217 h 1375"/>
                  <a:gd name="T58" fmla="*/ 435 w 518"/>
                  <a:gd name="T59" fmla="*/ 282 h 1375"/>
                  <a:gd name="T60" fmla="*/ 454 w 518"/>
                  <a:gd name="T61" fmla="*/ 353 h 1375"/>
                  <a:gd name="T62" fmla="*/ 474 w 518"/>
                  <a:gd name="T63" fmla="*/ 418 h 1375"/>
                  <a:gd name="T64" fmla="*/ 493 w 518"/>
                  <a:gd name="T65" fmla="*/ 489 h 1375"/>
                  <a:gd name="T66" fmla="*/ 503 w 518"/>
                  <a:gd name="T67" fmla="*/ 554 h 1375"/>
                  <a:gd name="T68" fmla="*/ 517 w 518"/>
                  <a:gd name="T69" fmla="*/ 630 h 1375"/>
                  <a:gd name="T70" fmla="*/ 517 w 518"/>
                  <a:gd name="T71" fmla="*/ 695 h 1375"/>
                  <a:gd name="T72" fmla="*/ 517 w 518"/>
                  <a:gd name="T73" fmla="*/ 760 h 1375"/>
                  <a:gd name="T74" fmla="*/ 517 w 518"/>
                  <a:gd name="T75" fmla="*/ 853 h 1375"/>
                  <a:gd name="T76" fmla="*/ 517 w 518"/>
                  <a:gd name="T77" fmla="*/ 918 h 1375"/>
                  <a:gd name="T78" fmla="*/ 517 w 518"/>
                  <a:gd name="T79" fmla="*/ 1016 h 1375"/>
                  <a:gd name="T80" fmla="*/ 503 w 518"/>
                  <a:gd name="T81" fmla="*/ 1081 h 1375"/>
                  <a:gd name="T82" fmla="*/ 503 w 518"/>
                  <a:gd name="T83" fmla="*/ 1151 h 1375"/>
                  <a:gd name="T84" fmla="*/ 498 w 518"/>
                  <a:gd name="T85" fmla="*/ 1217 h 1375"/>
                  <a:gd name="T86" fmla="*/ 498 w 518"/>
                  <a:gd name="T87" fmla="*/ 1282 h 1375"/>
                  <a:gd name="T88" fmla="*/ 498 w 518"/>
                  <a:gd name="T89" fmla="*/ 1347 h 1375"/>
                  <a:gd name="T90" fmla="*/ 449 w 518"/>
                  <a:gd name="T91" fmla="*/ 1374 h 1375"/>
                  <a:gd name="T92" fmla="*/ 454 w 518"/>
                  <a:gd name="T93" fmla="*/ 1309 h 1375"/>
                  <a:gd name="T94" fmla="*/ 469 w 518"/>
                  <a:gd name="T95" fmla="*/ 1238 h 1375"/>
                  <a:gd name="T96" fmla="*/ 469 w 518"/>
                  <a:gd name="T97" fmla="*/ 1173 h 1375"/>
                  <a:gd name="T98" fmla="*/ 469 w 518"/>
                  <a:gd name="T99" fmla="*/ 1108 h 1375"/>
                  <a:gd name="T100" fmla="*/ 469 w 518"/>
                  <a:gd name="T101" fmla="*/ 1037 h 1375"/>
                  <a:gd name="T102" fmla="*/ 478 w 518"/>
                  <a:gd name="T103" fmla="*/ 972 h 1375"/>
                  <a:gd name="T104" fmla="*/ 483 w 518"/>
                  <a:gd name="T105" fmla="*/ 902 h 1375"/>
                  <a:gd name="T106" fmla="*/ 483 w 518"/>
                  <a:gd name="T107" fmla="*/ 836 h 1375"/>
                  <a:gd name="T108" fmla="*/ 474 w 518"/>
                  <a:gd name="T109" fmla="*/ 766 h 1375"/>
                  <a:gd name="T110" fmla="*/ 474 w 518"/>
                  <a:gd name="T111" fmla="*/ 701 h 1375"/>
                  <a:gd name="T112" fmla="*/ 474 w 518"/>
                  <a:gd name="T113" fmla="*/ 635 h 1375"/>
                  <a:gd name="T114" fmla="*/ 469 w 518"/>
                  <a:gd name="T115" fmla="*/ 570 h 1375"/>
                  <a:gd name="T116" fmla="*/ 449 w 518"/>
                  <a:gd name="T117" fmla="*/ 505 h 1375"/>
                  <a:gd name="T118" fmla="*/ 425 w 518"/>
                  <a:gd name="T119" fmla="*/ 440 h 1375"/>
                  <a:gd name="T120" fmla="*/ 406 w 518"/>
                  <a:gd name="T121" fmla="*/ 375 h 1375"/>
                  <a:gd name="T122" fmla="*/ 362 w 518"/>
                  <a:gd name="T123" fmla="*/ 320 h 1375"/>
                  <a:gd name="T124" fmla="*/ 304 w 518"/>
                  <a:gd name="T125" fmla="*/ 304 h 13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8"/>
                  <a:gd name="T190" fmla="*/ 0 h 1375"/>
                  <a:gd name="T191" fmla="*/ 518 w 518"/>
                  <a:gd name="T192" fmla="*/ 1375 h 13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8" h="1375">
                    <a:moveTo>
                      <a:pt x="290" y="306"/>
                    </a:moveTo>
                    <a:lnTo>
                      <a:pt x="242" y="331"/>
                    </a:lnTo>
                    <a:lnTo>
                      <a:pt x="227" y="331"/>
                    </a:lnTo>
                    <a:lnTo>
                      <a:pt x="213" y="331"/>
                    </a:lnTo>
                    <a:lnTo>
                      <a:pt x="198" y="342"/>
                    </a:lnTo>
                    <a:lnTo>
                      <a:pt x="193" y="358"/>
                    </a:lnTo>
                    <a:lnTo>
                      <a:pt x="179" y="358"/>
                    </a:lnTo>
                    <a:lnTo>
                      <a:pt x="174" y="375"/>
                    </a:lnTo>
                    <a:lnTo>
                      <a:pt x="174" y="391"/>
                    </a:lnTo>
                    <a:lnTo>
                      <a:pt x="174" y="407"/>
                    </a:lnTo>
                    <a:lnTo>
                      <a:pt x="174" y="424"/>
                    </a:lnTo>
                    <a:lnTo>
                      <a:pt x="174" y="440"/>
                    </a:lnTo>
                    <a:lnTo>
                      <a:pt x="174" y="456"/>
                    </a:lnTo>
                    <a:lnTo>
                      <a:pt x="184" y="472"/>
                    </a:lnTo>
                    <a:lnTo>
                      <a:pt x="188" y="489"/>
                    </a:lnTo>
                    <a:lnTo>
                      <a:pt x="203" y="500"/>
                    </a:lnTo>
                    <a:lnTo>
                      <a:pt x="203" y="516"/>
                    </a:lnTo>
                    <a:lnTo>
                      <a:pt x="188" y="516"/>
                    </a:lnTo>
                    <a:lnTo>
                      <a:pt x="179" y="500"/>
                    </a:lnTo>
                    <a:lnTo>
                      <a:pt x="164" y="478"/>
                    </a:lnTo>
                    <a:lnTo>
                      <a:pt x="155" y="462"/>
                    </a:lnTo>
                    <a:lnTo>
                      <a:pt x="140" y="462"/>
                    </a:lnTo>
                    <a:lnTo>
                      <a:pt x="126" y="456"/>
                    </a:lnTo>
                    <a:lnTo>
                      <a:pt x="111" y="467"/>
                    </a:lnTo>
                    <a:lnTo>
                      <a:pt x="101" y="483"/>
                    </a:lnTo>
                    <a:lnTo>
                      <a:pt x="87" y="489"/>
                    </a:lnTo>
                    <a:lnTo>
                      <a:pt x="77" y="472"/>
                    </a:lnTo>
                    <a:lnTo>
                      <a:pt x="77" y="456"/>
                    </a:lnTo>
                    <a:lnTo>
                      <a:pt x="82" y="440"/>
                    </a:lnTo>
                    <a:lnTo>
                      <a:pt x="97" y="434"/>
                    </a:lnTo>
                    <a:lnTo>
                      <a:pt x="106" y="418"/>
                    </a:lnTo>
                    <a:lnTo>
                      <a:pt x="116" y="402"/>
                    </a:lnTo>
                    <a:lnTo>
                      <a:pt x="126" y="386"/>
                    </a:lnTo>
                    <a:lnTo>
                      <a:pt x="130" y="369"/>
                    </a:lnTo>
                    <a:lnTo>
                      <a:pt x="135" y="353"/>
                    </a:lnTo>
                    <a:lnTo>
                      <a:pt x="135" y="337"/>
                    </a:lnTo>
                    <a:lnTo>
                      <a:pt x="135" y="320"/>
                    </a:lnTo>
                    <a:lnTo>
                      <a:pt x="140" y="304"/>
                    </a:lnTo>
                    <a:lnTo>
                      <a:pt x="145" y="288"/>
                    </a:lnTo>
                    <a:lnTo>
                      <a:pt x="145" y="272"/>
                    </a:lnTo>
                    <a:lnTo>
                      <a:pt x="130" y="261"/>
                    </a:lnTo>
                    <a:lnTo>
                      <a:pt x="116" y="250"/>
                    </a:lnTo>
                    <a:lnTo>
                      <a:pt x="101" y="244"/>
                    </a:lnTo>
                    <a:lnTo>
                      <a:pt x="87" y="244"/>
                    </a:lnTo>
                    <a:lnTo>
                      <a:pt x="72" y="244"/>
                    </a:lnTo>
                    <a:lnTo>
                      <a:pt x="58" y="244"/>
                    </a:lnTo>
                    <a:lnTo>
                      <a:pt x="43" y="261"/>
                    </a:lnTo>
                    <a:lnTo>
                      <a:pt x="34" y="277"/>
                    </a:lnTo>
                    <a:lnTo>
                      <a:pt x="29" y="293"/>
                    </a:lnTo>
                    <a:lnTo>
                      <a:pt x="14" y="299"/>
                    </a:lnTo>
                    <a:lnTo>
                      <a:pt x="5" y="282"/>
                    </a:lnTo>
                    <a:lnTo>
                      <a:pt x="0" y="266"/>
                    </a:lnTo>
                    <a:lnTo>
                      <a:pt x="0" y="250"/>
                    </a:lnTo>
                    <a:lnTo>
                      <a:pt x="10" y="234"/>
                    </a:lnTo>
                    <a:lnTo>
                      <a:pt x="24" y="223"/>
                    </a:lnTo>
                    <a:lnTo>
                      <a:pt x="39" y="217"/>
                    </a:lnTo>
                    <a:lnTo>
                      <a:pt x="53" y="217"/>
                    </a:lnTo>
                    <a:lnTo>
                      <a:pt x="63" y="201"/>
                    </a:lnTo>
                    <a:lnTo>
                      <a:pt x="68" y="179"/>
                    </a:lnTo>
                    <a:lnTo>
                      <a:pt x="68" y="163"/>
                    </a:lnTo>
                    <a:lnTo>
                      <a:pt x="68" y="147"/>
                    </a:lnTo>
                    <a:lnTo>
                      <a:pt x="68" y="130"/>
                    </a:lnTo>
                    <a:lnTo>
                      <a:pt x="68" y="114"/>
                    </a:lnTo>
                    <a:lnTo>
                      <a:pt x="68" y="98"/>
                    </a:lnTo>
                    <a:lnTo>
                      <a:pt x="82" y="87"/>
                    </a:lnTo>
                    <a:lnTo>
                      <a:pt x="97" y="81"/>
                    </a:lnTo>
                    <a:lnTo>
                      <a:pt x="106" y="98"/>
                    </a:lnTo>
                    <a:lnTo>
                      <a:pt x="116" y="114"/>
                    </a:lnTo>
                    <a:lnTo>
                      <a:pt x="126" y="130"/>
                    </a:lnTo>
                    <a:lnTo>
                      <a:pt x="130" y="147"/>
                    </a:lnTo>
                    <a:lnTo>
                      <a:pt x="140" y="163"/>
                    </a:lnTo>
                    <a:lnTo>
                      <a:pt x="150" y="185"/>
                    </a:lnTo>
                    <a:lnTo>
                      <a:pt x="164" y="185"/>
                    </a:lnTo>
                    <a:lnTo>
                      <a:pt x="169" y="201"/>
                    </a:lnTo>
                    <a:lnTo>
                      <a:pt x="184" y="206"/>
                    </a:lnTo>
                    <a:lnTo>
                      <a:pt x="198" y="206"/>
                    </a:lnTo>
                    <a:lnTo>
                      <a:pt x="213" y="206"/>
                    </a:lnTo>
                    <a:lnTo>
                      <a:pt x="222" y="190"/>
                    </a:lnTo>
                    <a:lnTo>
                      <a:pt x="222" y="174"/>
                    </a:lnTo>
                    <a:lnTo>
                      <a:pt x="222" y="157"/>
                    </a:lnTo>
                    <a:lnTo>
                      <a:pt x="222" y="141"/>
                    </a:lnTo>
                    <a:lnTo>
                      <a:pt x="222" y="125"/>
                    </a:lnTo>
                    <a:lnTo>
                      <a:pt x="217" y="109"/>
                    </a:lnTo>
                    <a:lnTo>
                      <a:pt x="213" y="87"/>
                    </a:lnTo>
                    <a:lnTo>
                      <a:pt x="203" y="71"/>
                    </a:lnTo>
                    <a:lnTo>
                      <a:pt x="193" y="54"/>
                    </a:lnTo>
                    <a:lnTo>
                      <a:pt x="184" y="38"/>
                    </a:lnTo>
                    <a:lnTo>
                      <a:pt x="179" y="22"/>
                    </a:lnTo>
                    <a:lnTo>
                      <a:pt x="174" y="5"/>
                    </a:lnTo>
                    <a:lnTo>
                      <a:pt x="188" y="0"/>
                    </a:lnTo>
                    <a:lnTo>
                      <a:pt x="203" y="0"/>
                    </a:lnTo>
                    <a:lnTo>
                      <a:pt x="217" y="11"/>
                    </a:lnTo>
                    <a:lnTo>
                      <a:pt x="232" y="33"/>
                    </a:lnTo>
                    <a:lnTo>
                      <a:pt x="251" y="38"/>
                    </a:lnTo>
                    <a:lnTo>
                      <a:pt x="266" y="38"/>
                    </a:lnTo>
                    <a:lnTo>
                      <a:pt x="280" y="38"/>
                    </a:lnTo>
                    <a:lnTo>
                      <a:pt x="295" y="38"/>
                    </a:lnTo>
                    <a:lnTo>
                      <a:pt x="309" y="38"/>
                    </a:lnTo>
                    <a:lnTo>
                      <a:pt x="324" y="33"/>
                    </a:lnTo>
                    <a:lnTo>
                      <a:pt x="329" y="49"/>
                    </a:lnTo>
                    <a:lnTo>
                      <a:pt x="329" y="65"/>
                    </a:lnTo>
                    <a:lnTo>
                      <a:pt x="329" y="81"/>
                    </a:lnTo>
                    <a:lnTo>
                      <a:pt x="319" y="98"/>
                    </a:lnTo>
                    <a:lnTo>
                      <a:pt x="304" y="103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71" y="141"/>
                    </a:lnTo>
                    <a:lnTo>
                      <a:pt x="271" y="157"/>
                    </a:lnTo>
                    <a:lnTo>
                      <a:pt x="285" y="163"/>
                    </a:lnTo>
                    <a:lnTo>
                      <a:pt x="300" y="163"/>
                    </a:lnTo>
                    <a:lnTo>
                      <a:pt x="314" y="163"/>
                    </a:lnTo>
                    <a:lnTo>
                      <a:pt x="333" y="163"/>
                    </a:lnTo>
                    <a:lnTo>
                      <a:pt x="348" y="174"/>
                    </a:lnTo>
                    <a:lnTo>
                      <a:pt x="362" y="185"/>
                    </a:lnTo>
                    <a:lnTo>
                      <a:pt x="377" y="206"/>
                    </a:lnTo>
                    <a:lnTo>
                      <a:pt x="391" y="217"/>
                    </a:lnTo>
                    <a:lnTo>
                      <a:pt x="401" y="234"/>
                    </a:lnTo>
                    <a:lnTo>
                      <a:pt x="411" y="250"/>
                    </a:lnTo>
                    <a:lnTo>
                      <a:pt x="420" y="266"/>
                    </a:lnTo>
                    <a:lnTo>
                      <a:pt x="435" y="282"/>
                    </a:lnTo>
                    <a:lnTo>
                      <a:pt x="440" y="304"/>
                    </a:lnTo>
                    <a:lnTo>
                      <a:pt x="449" y="320"/>
                    </a:lnTo>
                    <a:lnTo>
                      <a:pt x="454" y="337"/>
                    </a:lnTo>
                    <a:lnTo>
                      <a:pt x="454" y="353"/>
                    </a:lnTo>
                    <a:lnTo>
                      <a:pt x="459" y="369"/>
                    </a:lnTo>
                    <a:lnTo>
                      <a:pt x="469" y="386"/>
                    </a:lnTo>
                    <a:lnTo>
                      <a:pt x="469" y="402"/>
                    </a:lnTo>
                    <a:lnTo>
                      <a:pt x="474" y="418"/>
                    </a:lnTo>
                    <a:lnTo>
                      <a:pt x="478" y="434"/>
                    </a:lnTo>
                    <a:lnTo>
                      <a:pt x="483" y="451"/>
                    </a:lnTo>
                    <a:lnTo>
                      <a:pt x="488" y="467"/>
                    </a:lnTo>
                    <a:lnTo>
                      <a:pt x="493" y="489"/>
                    </a:lnTo>
                    <a:lnTo>
                      <a:pt x="493" y="505"/>
                    </a:lnTo>
                    <a:lnTo>
                      <a:pt x="493" y="521"/>
                    </a:lnTo>
                    <a:lnTo>
                      <a:pt x="498" y="538"/>
                    </a:lnTo>
                    <a:lnTo>
                      <a:pt x="503" y="554"/>
                    </a:lnTo>
                    <a:lnTo>
                      <a:pt x="507" y="576"/>
                    </a:lnTo>
                    <a:lnTo>
                      <a:pt x="512" y="597"/>
                    </a:lnTo>
                    <a:lnTo>
                      <a:pt x="517" y="614"/>
                    </a:lnTo>
                    <a:lnTo>
                      <a:pt x="517" y="630"/>
                    </a:lnTo>
                    <a:lnTo>
                      <a:pt x="517" y="646"/>
                    </a:lnTo>
                    <a:lnTo>
                      <a:pt x="517" y="663"/>
                    </a:lnTo>
                    <a:lnTo>
                      <a:pt x="517" y="679"/>
                    </a:lnTo>
                    <a:lnTo>
                      <a:pt x="517" y="695"/>
                    </a:lnTo>
                    <a:lnTo>
                      <a:pt x="517" y="711"/>
                    </a:lnTo>
                    <a:lnTo>
                      <a:pt x="517" y="728"/>
                    </a:lnTo>
                    <a:lnTo>
                      <a:pt x="517" y="744"/>
                    </a:lnTo>
                    <a:lnTo>
                      <a:pt x="517" y="760"/>
                    </a:lnTo>
                    <a:lnTo>
                      <a:pt x="517" y="777"/>
                    </a:lnTo>
                    <a:lnTo>
                      <a:pt x="517" y="793"/>
                    </a:lnTo>
                    <a:lnTo>
                      <a:pt x="517" y="809"/>
                    </a:lnTo>
                    <a:lnTo>
                      <a:pt x="517" y="853"/>
                    </a:lnTo>
                    <a:lnTo>
                      <a:pt x="517" y="869"/>
                    </a:lnTo>
                    <a:lnTo>
                      <a:pt x="517" y="885"/>
                    </a:lnTo>
                    <a:lnTo>
                      <a:pt x="517" y="902"/>
                    </a:lnTo>
                    <a:lnTo>
                      <a:pt x="517" y="918"/>
                    </a:lnTo>
                    <a:lnTo>
                      <a:pt x="517" y="934"/>
                    </a:lnTo>
                    <a:lnTo>
                      <a:pt x="517" y="978"/>
                    </a:lnTo>
                    <a:lnTo>
                      <a:pt x="517" y="994"/>
                    </a:lnTo>
                    <a:lnTo>
                      <a:pt x="517" y="1016"/>
                    </a:lnTo>
                    <a:lnTo>
                      <a:pt x="517" y="1032"/>
                    </a:lnTo>
                    <a:lnTo>
                      <a:pt x="512" y="1048"/>
                    </a:lnTo>
                    <a:lnTo>
                      <a:pt x="507" y="1064"/>
                    </a:lnTo>
                    <a:lnTo>
                      <a:pt x="503" y="1081"/>
                    </a:lnTo>
                    <a:lnTo>
                      <a:pt x="503" y="1102"/>
                    </a:lnTo>
                    <a:lnTo>
                      <a:pt x="503" y="1119"/>
                    </a:lnTo>
                    <a:lnTo>
                      <a:pt x="503" y="1135"/>
                    </a:lnTo>
                    <a:lnTo>
                      <a:pt x="503" y="1151"/>
                    </a:lnTo>
                    <a:lnTo>
                      <a:pt x="498" y="1168"/>
                    </a:lnTo>
                    <a:lnTo>
                      <a:pt x="498" y="1184"/>
                    </a:lnTo>
                    <a:lnTo>
                      <a:pt x="498" y="1200"/>
                    </a:lnTo>
                    <a:lnTo>
                      <a:pt x="498" y="1217"/>
                    </a:lnTo>
                    <a:lnTo>
                      <a:pt x="498" y="1233"/>
                    </a:lnTo>
                    <a:lnTo>
                      <a:pt x="498" y="1249"/>
                    </a:lnTo>
                    <a:lnTo>
                      <a:pt x="498" y="1265"/>
                    </a:lnTo>
                    <a:lnTo>
                      <a:pt x="498" y="1282"/>
                    </a:lnTo>
                    <a:lnTo>
                      <a:pt x="498" y="1298"/>
                    </a:lnTo>
                    <a:lnTo>
                      <a:pt x="498" y="1314"/>
                    </a:lnTo>
                    <a:lnTo>
                      <a:pt x="498" y="1331"/>
                    </a:lnTo>
                    <a:lnTo>
                      <a:pt x="498" y="1347"/>
                    </a:lnTo>
                    <a:lnTo>
                      <a:pt x="498" y="1363"/>
                    </a:lnTo>
                    <a:lnTo>
                      <a:pt x="483" y="1369"/>
                    </a:lnTo>
                    <a:lnTo>
                      <a:pt x="464" y="1374"/>
                    </a:lnTo>
                    <a:lnTo>
                      <a:pt x="449" y="1374"/>
                    </a:lnTo>
                    <a:lnTo>
                      <a:pt x="449" y="1358"/>
                    </a:lnTo>
                    <a:lnTo>
                      <a:pt x="454" y="1341"/>
                    </a:lnTo>
                    <a:lnTo>
                      <a:pt x="454" y="1325"/>
                    </a:lnTo>
                    <a:lnTo>
                      <a:pt x="454" y="1309"/>
                    </a:lnTo>
                    <a:lnTo>
                      <a:pt x="459" y="1293"/>
                    </a:lnTo>
                    <a:lnTo>
                      <a:pt x="464" y="1276"/>
                    </a:lnTo>
                    <a:lnTo>
                      <a:pt x="464" y="1255"/>
                    </a:lnTo>
                    <a:lnTo>
                      <a:pt x="469" y="1238"/>
                    </a:lnTo>
                    <a:lnTo>
                      <a:pt x="469" y="1222"/>
                    </a:lnTo>
                    <a:lnTo>
                      <a:pt x="469" y="1206"/>
                    </a:lnTo>
                    <a:lnTo>
                      <a:pt x="469" y="1189"/>
                    </a:lnTo>
                    <a:lnTo>
                      <a:pt x="469" y="1173"/>
                    </a:lnTo>
                    <a:lnTo>
                      <a:pt x="469" y="1157"/>
                    </a:lnTo>
                    <a:lnTo>
                      <a:pt x="469" y="1140"/>
                    </a:lnTo>
                    <a:lnTo>
                      <a:pt x="469" y="1124"/>
                    </a:lnTo>
                    <a:lnTo>
                      <a:pt x="469" y="1108"/>
                    </a:lnTo>
                    <a:lnTo>
                      <a:pt x="469" y="1092"/>
                    </a:lnTo>
                    <a:lnTo>
                      <a:pt x="469" y="1075"/>
                    </a:lnTo>
                    <a:lnTo>
                      <a:pt x="469" y="1054"/>
                    </a:lnTo>
                    <a:lnTo>
                      <a:pt x="469" y="1037"/>
                    </a:lnTo>
                    <a:lnTo>
                      <a:pt x="469" y="1021"/>
                    </a:lnTo>
                    <a:lnTo>
                      <a:pt x="474" y="1005"/>
                    </a:lnTo>
                    <a:lnTo>
                      <a:pt x="474" y="988"/>
                    </a:lnTo>
                    <a:lnTo>
                      <a:pt x="478" y="972"/>
                    </a:lnTo>
                    <a:lnTo>
                      <a:pt x="483" y="956"/>
                    </a:lnTo>
                    <a:lnTo>
                      <a:pt x="483" y="940"/>
                    </a:lnTo>
                    <a:lnTo>
                      <a:pt x="483" y="923"/>
                    </a:lnTo>
                    <a:lnTo>
                      <a:pt x="483" y="902"/>
                    </a:lnTo>
                    <a:lnTo>
                      <a:pt x="483" y="885"/>
                    </a:lnTo>
                    <a:lnTo>
                      <a:pt x="483" y="869"/>
                    </a:lnTo>
                    <a:lnTo>
                      <a:pt x="483" y="853"/>
                    </a:lnTo>
                    <a:lnTo>
                      <a:pt x="483" y="836"/>
                    </a:lnTo>
                    <a:lnTo>
                      <a:pt x="478" y="815"/>
                    </a:lnTo>
                    <a:lnTo>
                      <a:pt x="474" y="798"/>
                    </a:lnTo>
                    <a:lnTo>
                      <a:pt x="474" y="782"/>
                    </a:lnTo>
                    <a:lnTo>
                      <a:pt x="474" y="766"/>
                    </a:lnTo>
                    <a:lnTo>
                      <a:pt x="474" y="749"/>
                    </a:lnTo>
                    <a:lnTo>
                      <a:pt x="474" y="733"/>
                    </a:lnTo>
                    <a:lnTo>
                      <a:pt x="474" y="717"/>
                    </a:lnTo>
                    <a:lnTo>
                      <a:pt x="474" y="701"/>
                    </a:lnTo>
                    <a:lnTo>
                      <a:pt x="474" y="684"/>
                    </a:lnTo>
                    <a:lnTo>
                      <a:pt x="474" y="668"/>
                    </a:lnTo>
                    <a:lnTo>
                      <a:pt x="474" y="652"/>
                    </a:lnTo>
                    <a:lnTo>
                      <a:pt x="474" y="635"/>
                    </a:lnTo>
                    <a:lnTo>
                      <a:pt x="474" y="619"/>
                    </a:lnTo>
                    <a:lnTo>
                      <a:pt x="474" y="603"/>
                    </a:lnTo>
                    <a:lnTo>
                      <a:pt x="474" y="587"/>
                    </a:lnTo>
                    <a:lnTo>
                      <a:pt x="469" y="570"/>
                    </a:lnTo>
                    <a:lnTo>
                      <a:pt x="464" y="554"/>
                    </a:lnTo>
                    <a:lnTo>
                      <a:pt x="464" y="538"/>
                    </a:lnTo>
                    <a:lnTo>
                      <a:pt x="459" y="521"/>
                    </a:lnTo>
                    <a:lnTo>
                      <a:pt x="449" y="505"/>
                    </a:lnTo>
                    <a:lnTo>
                      <a:pt x="445" y="489"/>
                    </a:lnTo>
                    <a:lnTo>
                      <a:pt x="435" y="472"/>
                    </a:lnTo>
                    <a:lnTo>
                      <a:pt x="425" y="456"/>
                    </a:lnTo>
                    <a:lnTo>
                      <a:pt x="425" y="440"/>
                    </a:lnTo>
                    <a:lnTo>
                      <a:pt x="425" y="424"/>
                    </a:lnTo>
                    <a:lnTo>
                      <a:pt x="416" y="407"/>
                    </a:lnTo>
                    <a:lnTo>
                      <a:pt x="411" y="391"/>
                    </a:lnTo>
                    <a:lnTo>
                      <a:pt x="406" y="375"/>
                    </a:lnTo>
                    <a:lnTo>
                      <a:pt x="396" y="358"/>
                    </a:lnTo>
                    <a:lnTo>
                      <a:pt x="387" y="342"/>
                    </a:lnTo>
                    <a:lnTo>
                      <a:pt x="372" y="337"/>
                    </a:lnTo>
                    <a:lnTo>
                      <a:pt x="362" y="320"/>
                    </a:lnTo>
                    <a:lnTo>
                      <a:pt x="348" y="315"/>
                    </a:lnTo>
                    <a:lnTo>
                      <a:pt x="333" y="315"/>
                    </a:lnTo>
                    <a:lnTo>
                      <a:pt x="319" y="310"/>
                    </a:lnTo>
                    <a:lnTo>
                      <a:pt x="304" y="304"/>
                    </a:lnTo>
                    <a:lnTo>
                      <a:pt x="287" y="315"/>
                    </a:lnTo>
                  </a:path>
                </a:pathLst>
              </a:custGeom>
              <a:gradFill rotWithShape="0">
                <a:gsLst>
                  <a:gs pos="0">
                    <a:srgbClr val="114FFB"/>
                  </a:gs>
                  <a:gs pos="100000">
                    <a:srgbClr val="2961FB"/>
                  </a:gs>
                </a:gsLst>
                <a:path path="rect">
                  <a:fillToRect r="100000" b="10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079" name="Group 9"/>
            <p:cNvGrpSpPr>
              <a:grpSpLocks/>
            </p:cNvGrpSpPr>
            <p:nvPr/>
          </p:nvGrpSpPr>
          <p:grpSpPr bwMode="auto">
            <a:xfrm>
              <a:off x="1824" y="1662"/>
              <a:ext cx="711" cy="1580"/>
              <a:chOff x="1824" y="1662"/>
              <a:chExt cx="711" cy="1580"/>
            </a:xfrm>
          </p:grpSpPr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1826" y="1662"/>
                <a:ext cx="709" cy="1576"/>
              </a:xfrm>
              <a:custGeom>
                <a:avLst/>
                <a:gdLst>
                  <a:gd name="T0" fmla="*/ 116 w 709"/>
                  <a:gd name="T1" fmla="*/ 304 h 1576"/>
                  <a:gd name="T2" fmla="*/ 102 w 709"/>
                  <a:gd name="T3" fmla="*/ 206 h 1576"/>
                  <a:gd name="T4" fmla="*/ 121 w 709"/>
                  <a:gd name="T5" fmla="*/ 103 h 1576"/>
                  <a:gd name="T6" fmla="*/ 210 w 709"/>
                  <a:gd name="T7" fmla="*/ 22 h 1576"/>
                  <a:gd name="T8" fmla="*/ 420 w 709"/>
                  <a:gd name="T9" fmla="*/ 13 h 1576"/>
                  <a:gd name="T10" fmla="*/ 538 w 709"/>
                  <a:gd name="T11" fmla="*/ 76 h 1576"/>
                  <a:gd name="T12" fmla="*/ 601 w 709"/>
                  <a:gd name="T13" fmla="*/ 152 h 1576"/>
                  <a:gd name="T14" fmla="*/ 674 w 709"/>
                  <a:gd name="T15" fmla="*/ 266 h 1576"/>
                  <a:gd name="T16" fmla="*/ 703 w 709"/>
                  <a:gd name="T17" fmla="*/ 375 h 1576"/>
                  <a:gd name="T18" fmla="*/ 703 w 709"/>
                  <a:gd name="T19" fmla="*/ 473 h 1576"/>
                  <a:gd name="T20" fmla="*/ 708 w 709"/>
                  <a:gd name="T21" fmla="*/ 576 h 1576"/>
                  <a:gd name="T22" fmla="*/ 674 w 709"/>
                  <a:gd name="T23" fmla="*/ 701 h 1576"/>
                  <a:gd name="T24" fmla="*/ 577 w 709"/>
                  <a:gd name="T25" fmla="*/ 798 h 1576"/>
                  <a:gd name="T26" fmla="*/ 480 w 709"/>
                  <a:gd name="T27" fmla="*/ 864 h 1576"/>
                  <a:gd name="T28" fmla="*/ 393 w 709"/>
                  <a:gd name="T29" fmla="*/ 874 h 1576"/>
                  <a:gd name="T30" fmla="*/ 306 w 709"/>
                  <a:gd name="T31" fmla="*/ 874 h 1576"/>
                  <a:gd name="T32" fmla="*/ 218 w 709"/>
                  <a:gd name="T33" fmla="*/ 809 h 1576"/>
                  <a:gd name="T34" fmla="*/ 199 w 709"/>
                  <a:gd name="T35" fmla="*/ 711 h 1576"/>
                  <a:gd name="T36" fmla="*/ 199 w 709"/>
                  <a:gd name="T37" fmla="*/ 614 h 1576"/>
                  <a:gd name="T38" fmla="*/ 228 w 709"/>
                  <a:gd name="T39" fmla="*/ 507 h 1576"/>
                  <a:gd name="T40" fmla="*/ 339 w 709"/>
                  <a:gd name="T41" fmla="*/ 559 h 1576"/>
                  <a:gd name="T42" fmla="*/ 344 w 709"/>
                  <a:gd name="T43" fmla="*/ 657 h 1576"/>
                  <a:gd name="T44" fmla="*/ 339 w 709"/>
                  <a:gd name="T45" fmla="*/ 701 h 1576"/>
                  <a:gd name="T46" fmla="*/ 417 w 709"/>
                  <a:gd name="T47" fmla="*/ 684 h 1576"/>
                  <a:gd name="T48" fmla="*/ 412 w 709"/>
                  <a:gd name="T49" fmla="*/ 619 h 1576"/>
                  <a:gd name="T50" fmla="*/ 383 w 709"/>
                  <a:gd name="T51" fmla="*/ 521 h 1576"/>
                  <a:gd name="T52" fmla="*/ 417 w 709"/>
                  <a:gd name="T53" fmla="*/ 445 h 1576"/>
                  <a:gd name="T54" fmla="*/ 490 w 709"/>
                  <a:gd name="T55" fmla="*/ 494 h 1576"/>
                  <a:gd name="T56" fmla="*/ 495 w 709"/>
                  <a:gd name="T57" fmla="*/ 424 h 1576"/>
                  <a:gd name="T58" fmla="*/ 451 w 709"/>
                  <a:gd name="T59" fmla="*/ 348 h 1576"/>
                  <a:gd name="T60" fmla="*/ 412 w 709"/>
                  <a:gd name="T61" fmla="*/ 299 h 1576"/>
                  <a:gd name="T62" fmla="*/ 354 w 709"/>
                  <a:gd name="T63" fmla="*/ 386 h 1576"/>
                  <a:gd name="T64" fmla="*/ 296 w 709"/>
                  <a:gd name="T65" fmla="*/ 375 h 1576"/>
                  <a:gd name="T66" fmla="*/ 315 w 709"/>
                  <a:gd name="T67" fmla="*/ 272 h 1576"/>
                  <a:gd name="T68" fmla="*/ 315 w 709"/>
                  <a:gd name="T69" fmla="*/ 201 h 1576"/>
                  <a:gd name="T70" fmla="*/ 223 w 709"/>
                  <a:gd name="T71" fmla="*/ 239 h 1576"/>
                  <a:gd name="T72" fmla="*/ 199 w 709"/>
                  <a:gd name="T73" fmla="*/ 299 h 1576"/>
                  <a:gd name="T74" fmla="*/ 233 w 709"/>
                  <a:gd name="T75" fmla="*/ 364 h 1576"/>
                  <a:gd name="T76" fmla="*/ 141 w 709"/>
                  <a:gd name="T77" fmla="*/ 407 h 1576"/>
                  <a:gd name="T78" fmla="*/ 78 w 709"/>
                  <a:gd name="T79" fmla="*/ 505 h 1576"/>
                  <a:gd name="T80" fmla="*/ 48 w 709"/>
                  <a:gd name="T81" fmla="*/ 603 h 1576"/>
                  <a:gd name="T82" fmla="*/ 24 w 709"/>
                  <a:gd name="T83" fmla="*/ 706 h 1576"/>
                  <a:gd name="T84" fmla="*/ 0 w 709"/>
                  <a:gd name="T85" fmla="*/ 815 h 1576"/>
                  <a:gd name="T86" fmla="*/ 0 w 709"/>
                  <a:gd name="T87" fmla="*/ 912 h 1576"/>
                  <a:gd name="T88" fmla="*/ 0 w 709"/>
                  <a:gd name="T89" fmla="*/ 1010 h 1576"/>
                  <a:gd name="T90" fmla="*/ 0 w 709"/>
                  <a:gd name="T91" fmla="*/ 1135 h 1576"/>
                  <a:gd name="T92" fmla="*/ 10 w 709"/>
                  <a:gd name="T93" fmla="*/ 1265 h 1576"/>
                  <a:gd name="T94" fmla="*/ 19 w 709"/>
                  <a:gd name="T95" fmla="*/ 1369 h 1576"/>
                  <a:gd name="T96" fmla="*/ 19 w 709"/>
                  <a:gd name="T97" fmla="*/ 1466 h 1576"/>
                  <a:gd name="T98" fmla="*/ 19 w 709"/>
                  <a:gd name="T99" fmla="*/ 1564 h 1576"/>
                  <a:gd name="T100" fmla="*/ 63 w 709"/>
                  <a:gd name="T101" fmla="*/ 1526 h 1576"/>
                  <a:gd name="T102" fmla="*/ 48 w 709"/>
                  <a:gd name="T103" fmla="*/ 1423 h 1576"/>
                  <a:gd name="T104" fmla="*/ 48 w 709"/>
                  <a:gd name="T105" fmla="*/ 1325 h 1576"/>
                  <a:gd name="T106" fmla="*/ 48 w 709"/>
                  <a:gd name="T107" fmla="*/ 1222 h 1576"/>
                  <a:gd name="T108" fmla="*/ 34 w 709"/>
                  <a:gd name="T109" fmla="*/ 1124 h 1576"/>
                  <a:gd name="T110" fmla="*/ 39 w 709"/>
                  <a:gd name="T111" fmla="*/ 1016 h 1576"/>
                  <a:gd name="T112" fmla="*/ 44 w 709"/>
                  <a:gd name="T113" fmla="*/ 918 h 1576"/>
                  <a:gd name="T114" fmla="*/ 44 w 709"/>
                  <a:gd name="T115" fmla="*/ 820 h 1576"/>
                  <a:gd name="T116" fmla="*/ 58 w 709"/>
                  <a:gd name="T117" fmla="*/ 722 h 1576"/>
                  <a:gd name="T118" fmla="*/ 92 w 709"/>
                  <a:gd name="T119" fmla="*/ 625 h 1576"/>
                  <a:gd name="T120" fmla="*/ 145 w 709"/>
                  <a:gd name="T121" fmla="*/ 538 h 1576"/>
                  <a:gd name="T122" fmla="*/ 231 w 709"/>
                  <a:gd name="T123" fmla="*/ 516 h 15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9"/>
                  <a:gd name="T187" fmla="*/ 0 h 1576"/>
                  <a:gd name="T188" fmla="*/ 709 w 709"/>
                  <a:gd name="T189" fmla="*/ 1576 h 15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9" h="1576">
                    <a:moveTo>
                      <a:pt x="183" y="364"/>
                    </a:moveTo>
                    <a:lnTo>
                      <a:pt x="165" y="348"/>
                    </a:lnTo>
                    <a:lnTo>
                      <a:pt x="150" y="342"/>
                    </a:lnTo>
                    <a:lnTo>
                      <a:pt x="136" y="331"/>
                    </a:lnTo>
                    <a:lnTo>
                      <a:pt x="121" y="320"/>
                    </a:lnTo>
                    <a:lnTo>
                      <a:pt x="116" y="304"/>
                    </a:lnTo>
                    <a:lnTo>
                      <a:pt x="112" y="288"/>
                    </a:lnTo>
                    <a:lnTo>
                      <a:pt x="102" y="272"/>
                    </a:lnTo>
                    <a:lnTo>
                      <a:pt x="102" y="255"/>
                    </a:lnTo>
                    <a:lnTo>
                      <a:pt x="102" y="239"/>
                    </a:lnTo>
                    <a:lnTo>
                      <a:pt x="102" y="223"/>
                    </a:lnTo>
                    <a:lnTo>
                      <a:pt x="102" y="206"/>
                    </a:lnTo>
                    <a:lnTo>
                      <a:pt x="102" y="190"/>
                    </a:lnTo>
                    <a:lnTo>
                      <a:pt x="102" y="174"/>
                    </a:lnTo>
                    <a:lnTo>
                      <a:pt x="102" y="158"/>
                    </a:lnTo>
                    <a:lnTo>
                      <a:pt x="102" y="141"/>
                    </a:lnTo>
                    <a:lnTo>
                      <a:pt x="107" y="125"/>
                    </a:lnTo>
                    <a:lnTo>
                      <a:pt x="121" y="103"/>
                    </a:lnTo>
                    <a:lnTo>
                      <a:pt x="136" y="92"/>
                    </a:lnTo>
                    <a:lnTo>
                      <a:pt x="145" y="76"/>
                    </a:lnTo>
                    <a:lnTo>
                      <a:pt x="160" y="71"/>
                    </a:lnTo>
                    <a:lnTo>
                      <a:pt x="170" y="51"/>
                    </a:lnTo>
                    <a:lnTo>
                      <a:pt x="188" y="42"/>
                    </a:lnTo>
                    <a:lnTo>
                      <a:pt x="210" y="22"/>
                    </a:lnTo>
                    <a:lnTo>
                      <a:pt x="236" y="5"/>
                    </a:lnTo>
                    <a:lnTo>
                      <a:pt x="263" y="4"/>
                    </a:lnTo>
                    <a:lnTo>
                      <a:pt x="284" y="2"/>
                    </a:lnTo>
                    <a:lnTo>
                      <a:pt x="348" y="0"/>
                    </a:lnTo>
                    <a:lnTo>
                      <a:pt x="390" y="9"/>
                    </a:lnTo>
                    <a:lnTo>
                      <a:pt x="420" y="13"/>
                    </a:lnTo>
                    <a:lnTo>
                      <a:pt x="448" y="22"/>
                    </a:lnTo>
                    <a:lnTo>
                      <a:pt x="485" y="38"/>
                    </a:lnTo>
                    <a:lnTo>
                      <a:pt x="499" y="43"/>
                    </a:lnTo>
                    <a:lnTo>
                      <a:pt x="514" y="54"/>
                    </a:lnTo>
                    <a:lnTo>
                      <a:pt x="529" y="60"/>
                    </a:lnTo>
                    <a:lnTo>
                      <a:pt x="538" y="76"/>
                    </a:lnTo>
                    <a:lnTo>
                      <a:pt x="553" y="81"/>
                    </a:lnTo>
                    <a:lnTo>
                      <a:pt x="558" y="98"/>
                    </a:lnTo>
                    <a:lnTo>
                      <a:pt x="572" y="103"/>
                    </a:lnTo>
                    <a:lnTo>
                      <a:pt x="577" y="119"/>
                    </a:lnTo>
                    <a:lnTo>
                      <a:pt x="592" y="136"/>
                    </a:lnTo>
                    <a:lnTo>
                      <a:pt x="601" y="152"/>
                    </a:lnTo>
                    <a:lnTo>
                      <a:pt x="611" y="168"/>
                    </a:lnTo>
                    <a:lnTo>
                      <a:pt x="626" y="190"/>
                    </a:lnTo>
                    <a:lnTo>
                      <a:pt x="635" y="212"/>
                    </a:lnTo>
                    <a:lnTo>
                      <a:pt x="650" y="228"/>
                    </a:lnTo>
                    <a:lnTo>
                      <a:pt x="660" y="250"/>
                    </a:lnTo>
                    <a:lnTo>
                      <a:pt x="674" y="266"/>
                    </a:lnTo>
                    <a:lnTo>
                      <a:pt x="684" y="288"/>
                    </a:lnTo>
                    <a:lnTo>
                      <a:pt x="689" y="304"/>
                    </a:lnTo>
                    <a:lnTo>
                      <a:pt x="693" y="320"/>
                    </a:lnTo>
                    <a:lnTo>
                      <a:pt x="698" y="342"/>
                    </a:lnTo>
                    <a:lnTo>
                      <a:pt x="703" y="358"/>
                    </a:lnTo>
                    <a:lnTo>
                      <a:pt x="703" y="375"/>
                    </a:lnTo>
                    <a:lnTo>
                      <a:pt x="703" y="391"/>
                    </a:lnTo>
                    <a:lnTo>
                      <a:pt x="703" y="407"/>
                    </a:lnTo>
                    <a:lnTo>
                      <a:pt x="703" y="424"/>
                    </a:lnTo>
                    <a:lnTo>
                      <a:pt x="703" y="440"/>
                    </a:lnTo>
                    <a:lnTo>
                      <a:pt x="703" y="456"/>
                    </a:lnTo>
                    <a:lnTo>
                      <a:pt x="703" y="473"/>
                    </a:lnTo>
                    <a:lnTo>
                      <a:pt x="708" y="494"/>
                    </a:lnTo>
                    <a:lnTo>
                      <a:pt x="708" y="511"/>
                    </a:lnTo>
                    <a:lnTo>
                      <a:pt x="708" y="527"/>
                    </a:lnTo>
                    <a:lnTo>
                      <a:pt x="708" y="543"/>
                    </a:lnTo>
                    <a:lnTo>
                      <a:pt x="708" y="559"/>
                    </a:lnTo>
                    <a:lnTo>
                      <a:pt x="708" y="576"/>
                    </a:lnTo>
                    <a:lnTo>
                      <a:pt x="708" y="592"/>
                    </a:lnTo>
                    <a:lnTo>
                      <a:pt x="708" y="608"/>
                    </a:lnTo>
                    <a:lnTo>
                      <a:pt x="708" y="625"/>
                    </a:lnTo>
                    <a:lnTo>
                      <a:pt x="703" y="641"/>
                    </a:lnTo>
                    <a:lnTo>
                      <a:pt x="689" y="679"/>
                    </a:lnTo>
                    <a:lnTo>
                      <a:pt x="674" y="701"/>
                    </a:lnTo>
                    <a:lnTo>
                      <a:pt x="660" y="711"/>
                    </a:lnTo>
                    <a:lnTo>
                      <a:pt x="645" y="733"/>
                    </a:lnTo>
                    <a:lnTo>
                      <a:pt x="626" y="749"/>
                    </a:lnTo>
                    <a:lnTo>
                      <a:pt x="606" y="771"/>
                    </a:lnTo>
                    <a:lnTo>
                      <a:pt x="592" y="788"/>
                    </a:lnTo>
                    <a:lnTo>
                      <a:pt x="577" y="798"/>
                    </a:lnTo>
                    <a:lnTo>
                      <a:pt x="567" y="815"/>
                    </a:lnTo>
                    <a:lnTo>
                      <a:pt x="538" y="836"/>
                    </a:lnTo>
                    <a:lnTo>
                      <a:pt x="524" y="842"/>
                    </a:lnTo>
                    <a:lnTo>
                      <a:pt x="509" y="847"/>
                    </a:lnTo>
                    <a:lnTo>
                      <a:pt x="495" y="853"/>
                    </a:lnTo>
                    <a:lnTo>
                      <a:pt x="480" y="864"/>
                    </a:lnTo>
                    <a:lnTo>
                      <a:pt x="466" y="864"/>
                    </a:lnTo>
                    <a:lnTo>
                      <a:pt x="451" y="864"/>
                    </a:lnTo>
                    <a:lnTo>
                      <a:pt x="436" y="869"/>
                    </a:lnTo>
                    <a:lnTo>
                      <a:pt x="422" y="874"/>
                    </a:lnTo>
                    <a:lnTo>
                      <a:pt x="407" y="874"/>
                    </a:lnTo>
                    <a:lnTo>
                      <a:pt x="393" y="874"/>
                    </a:lnTo>
                    <a:lnTo>
                      <a:pt x="378" y="874"/>
                    </a:lnTo>
                    <a:lnTo>
                      <a:pt x="364" y="874"/>
                    </a:lnTo>
                    <a:lnTo>
                      <a:pt x="349" y="874"/>
                    </a:lnTo>
                    <a:lnTo>
                      <a:pt x="335" y="874"/>
                    </a:lnTo>
                    <a:lnTo>
                      <a:pt x="320" y="874"/>
                    </a:lnTo>
                    <a:lnTo>
                      <a:pt x="306" y="874"/>
                    </a:lnTo>
                    <a:lnTo>
                      <a:pt x="291" y="874"/>
                    </a:lnTo>
                    <a:lnTo>
                      <a:pt x="276" y="869"/>
                    </a:lnTo>
                    <a:lnTo>
                      <a:pt x="260" y="862"/>
                    </a:lnTo>
                    <a:lnTo>
                      <a:pt x="251" y="845"/>
                    </a:lnTo>
                    <a:lnTo>
                      <a:pt x="238" y="831"/>
                    </a:lnTo>
                    <a:lnTo>
                      <a:pt x="218" y="809"/>
                    </a:lnTo>
                    <a:lnTo>
                      <a:pt x="218" y="793"/>
                    </a:lnTo>
                    <a:lnTo>
                      <a:pt x="209" y="777"/>
                    </a:lnTo>
                    <a:lnTo>
                      <a:pt x="204" y="760"/>
                    </a:lnTo>
                    <a:lnTo>
                      <a:pt x="204" y="744"/>
                    </a:lnTo>
                    <a:lnTo>
                      <a:pt x="199" y="728"/>
                    </a:lnTo>
                    <a:lnTo>
                      <a:pt x="199" y="711"/>
                    </a:lnTo>
                    <a:lnTo>
                      <a:pt x="199" y="695"/>
                    </a:lnTo>
                    <a:lnTo>
                      <a:pt x="199" y="679"/>
                    </a:lnTo>
                    <a:lnTo>
                      <a:pt x="199" y="663"/>
                    </a:lnTo>
                    <a:lnTo>
                      <a:pt x="199" y="646"/>
                    </a:lnTo>
                    <a:lnTo>
                      <a:pt x="199" y="630"/>
                    </a:lnTo>
                    <a:lnTo>
                      <a:pt x="199" y="614"/>
                    </a:lnTo>
                    <a:lnTo>
                      <a:pt x="199" y="597"/>
                    </a:lnTo>
                    <a:lnTo>
                      <a:pt x="199" y="581"/>
                    </a:lnTo>
                    <a:lnTo>
                      <a:pt x="204" y="565"/>
                    </a:lnTo>
                    <a:lnTo>
                      <a:pt x="209" y="549"/>
                    </a:lnTo>
                    <a:lnTo>
                      <a:pt x="218" y="529"/>
                    </a:lnTo>
                    <a:lnTo>
                      <a:pt x="228" y="507"/>
                    </a:lnTo>
                    <a:lnTo>
                      <a:pt x="276" y="532"/>
                    </a:lnTo>
                    <a:lnTo>
                      <a:pt x="291" y="532"/>
                    </a:lnTo>
                    <a:lnTo>
                      <a:pt x="306" y="532"/>
                    </a:lnTo>
                    <a:lnTo>
                      <a:pt x="320" y="543"/>
                    </a:lnTo>
                    <a:lnTo>
                      <a:pt x="325" y="559"/>
                    </a:lnTo>
                    <a:lnTo>
                      <a:pt x="339" y="559"/>
                    </a:lnTo>
                    <a:lnTo>
                      <a:pt x="344" y="576"/>
                    </a:lnTo>
                    <a:lnTo>
                      <a:pt x="344" y="592"/>
                    </a:lnTo>
                    <a:lnTo>
                      <a:pt x="344" y="608"/>
                    </a:lnTo>
                    <a:lnTo>
                      <a:pt x="344" y="625"/>
                    </a:lnTo>
                    <a:lnTo>
                      <a:pt x="344" y="641"/>
                    </a:lnTo>
                    <a:lnTo>
                      <a:pt x="344" y="657"/>
                    </a:lnTo>
                    <a:lnTo>
                      <a:pt x="335" y="673"/>
                    </a:lnTo>
                    <a:lnTo>
                      <a:pt x="330" y="690"/>
                    </a:lnTo>
                    <a:lnTo>
                      <a:pt x="315" y="701"/>
                    </a:lnTo>
                    <a:lnTo>
                      <a:pt x="315" y="717"/>
                    </a:lnTo>
                    <a:lnTo>
                      <a:pt x="330" y="717"/>
                    </a:lnTo>
                    <a:lnTo>
                      <a:pt x="339" y="701"/>
                    </a:lnTo>
                    <a:lnTo>
                      <a:pt x="354" y="679"/>
                    </a:lnTo>
                    <a:lnTo>
                      <a:pt x="364" y="663"/>
                    </a:lnTo>
                    <a:lnTo>
                      <a:pt x="378" y="663"/>
                    </a:lnTo>
                    <a:lnTo>
                      <a:pt x="393" y="657"/>
                    </a:lnTo>
                    <a:lnTo>
                      <a:pt x="407" y="668"/>
                    </a:lnTo>
                    <a:lnTo>
                      <a:pt x="417" y="684"/>
                    </a:lnTo>
                    <a:lnTo>
                      <a:pt x="432" y="690"/>
                    </a:lnTo>
                    <a:lnTo>
                      <a:pt x="441" y="673"/>
                    </a:lnTo>
                    <a:lnTo>
                      <a:pt x="441" y="657"/>
                    </a:lnTo>
                    <a:lnTo>
                      <a:pt x="436" y="641"/>
                    </a:lnTo>
                    <a:lnTo>
                      <a:pt x="422" y="635"/>
                    </a:lnTo>
                    <a:lnTo>
                      <a:pt x="412" y="619"/>
                    </a:lnTo>
                    <a:lnTo>
                      <a:pt x="402" y="603"/>
                    </a:lnTo>
                    <a:lnTo>
                      <a:pt x="393" y="587"/>
                    </a:lnTo>
                    <a:lnTo>
                      <a:pt x="388" y="570"/>
                    </a:lnTo>
                    <a:lnTo>
                      <a:pt x="383" y="554"/>
                    </a:lnTo>
                    <a:lnTo>
                      <a:pt x="383" y="538"/>
                    </a:lnTo>
                    <a:lnTo>
                      <a:pt x="383" y="521"/>
                    </a:lnTo>
                    <a:lnTo>
                      <a:pt x="378" y="505"/>
                    </a:lnTo>
                    <a:lnTo>
                      <a:pt x="373" y="489"/>
                    </a:lnTo>
                    <a:lnTo>
                      <a:pt x="373" y="473"/>
                    </a:lnTo>
                    <a:lnTo>
                      <a:pt x="388" y="462"/>
                    </a:lnTo>
                    <a:lnTo>
                      <a:pt x="402" y="451"/>
                    </a:lnTo>
                    <a:lnTo>
                      <a:pt x="417" y="445"/>
                    </a:lnTo>
                    <a:lnTo>
                      <a:pt x="432" y="445"/>
                    </a:lnTo>
                    <a:lnTo>
                      <a:pt x="446" y="445"/>
                    </a:lnTo>
                    <a:lnTo>
                      <a:pt x="461" y="445"/>
                    </a:lnTo>
                    <a:lnTo>
                      <a:pt x="475" y="462"/>
                    </a:lnTo>
                    <a:lnTo>
                      <a:pt x="485" y="478"/>
                    </a:lnTo>
                    <a:lnTo>
                      <a:pt x="490" y="494"/>
                    </a:lnTo>
                    <a:lnTo>
                      <a:pt x="504" y="500"/>
                    </a:lnTo>
                    <a:lnTo>
                      <a:pt x="514" y="483"/>
                    </a:lnTo>
                    <a:lnTo>
                      <a:pt x="519" y="467"/>
                    </a:lnTo>
                    <a:lnTo>
                      <a:pt x="519" y="451"/>
                    </a:lnTo>
                    <a:lnTo>
                      <a:pt x="509" y="434"/>
                    </a:lnTo>
                    <a:lnTo>
                      <a:pt x="495" y="424"/>
                    </a:lnTo>
                    <a:lnTo>
                      <a:pt x="480" y="418"/>
                    </a:lnTo>
                    <a:lnTo>
                      <a:pt x="466" y="418"/>
                    </a:lnTo>
                    <a:lnTo>
                      <a:pt x="456" y="402"/>
                    </a:lnTo>
                    <a:lnTo>
                      <a:pt x="451" y="380"/>
                    </a:lnTo>
                    <a:lnTo>
                      <a:pt x="451" y="364"/>
                    </a:lnTo>
                    <a:lnTo>
                      <a:pt x="451" y="348"/>
                    </a:lnTo>
                    <a:lnTo>
                      <a:pt x="451" y="331"/>
                    </a:lnTo>
                    <a:lnTo>
                      <a:pt x="451" y="315"/>
                    </a:lnTo>
                    <a:lnTo>
                      <a:pt x="451" y="299"/>
                    </a:lnTo>
                    <a:lnTo>
                      <a:pt x="436" y="288"/>
                    </a:lnTo>
                    <a:lnTo>
                      <a:pt x="422" y="282"/>
                    </a:lnTo>
                    <a:lnTo>
                      <a:pt x="412" y="299"/>
                    </a:lnTo>
                    <a:lnTo>
                      <a:pt x="402" y="315"/>
                    </a:lnTo>
                    <a:lnTo>
                      <a:pt x="393" y="331"/>
                    </a:lnTo>
                    <a:lnTo>
                      <a:pt x="388" y="348"/>
                    </a:lnTo>
                    <a:lnTo>
                      <a:pt x="378" y="364"/>
                    </a:lnTo>
                    <a:lnTo>
                      <a:pt x="369" y="386"/>
                    </a:lnTo>
                    <a:lnTo>
                      <a:pt x="354" y="386"/>
                    </a:lnTo>
                    <a:lnTo>
                      <a:pt x="349" y="402"/>
                    </a:lnTo>
                    <a:lnTo>
                      <a:pt x="335" y="407"/>
                    </a:lnTo>
                    <a:lnTo>
                      <a:pt x="320" y="407"/>
                    </a:lnTo>
                    <a:lnTo>
                      <a:pt x="306" y="407"/>
                    </a:lnTo>
                    <a:lnTo>
                      <a:pt x="296" y="391"/>
                    </a:lnTo>
                    <a:lnTo>
                      <a:pt x="296" y="375"/>
                    </a:lnTo>
                    <a:lnTo>
                      <a:pt x="296" y="358"/>
                    </a:lnTo>
                    <a:lnTo>
                      <a:pt x="296" y="342"/>
                    </a:lnTo>
                    <a:lnTo>
                      <a:pt x="296" y="326"/>
                    </a:lnTo>
                    <a:lnTo>
                      <a:pt x="301" y="310"/>
                    </a:lnTo>
                    <a:lnTo>
                      <a:pt x="306" y="288"/>
                    </a:lnTo>
                    <a:lnTo>
                      <a:pt x="315" y="272"/>
                    </a:lnTo>
                    <a:lnTo>
                      <a:pt x="325" y="255"/>
                    </a:lnTo>
                    <a:lnTo>
                      <a:pt x="335" y="239"/>
                    </a:lnTo>
                    <a:lnTo>
                      <a:pt x="339" y="223"/>
                    </a:lnTo>
                    <a:lnTo>
                      <a:pt x="344" y="206"/>
                    </a:lnTo>
                    <a:lnTo>
                      <a:pt x="330" y="201"/>
                    </a:lnTo>
                    <a:lnTo>
                      <a:pt x="315" y="201"/>
                    </a:lnTo>
                    <a:lnTo>
                      <a:pt x="301" y="212"/>
                    </a:lnTo>
                    <a:lnTo>
                      <a:pt x="286" y="234"/>
                    </a:lnTo>
                    <a:lnTo>
                      <a:pt x="267" y="239"/>
                    </a:lnTo>
                    <a:lnTo>
                      <a:pt x="252" y="239"/>
                    </a:lnTo>
                    <a:lnTo>
                      <a:pt x="238" y="239"/>
                    </a:lnTo>
                    <a:lnTo>
                      <a:pt x="223" y="239"/>
                    </a:lnTo>
                    <a:lnTo>
                      <a:pt x="209" y="239"/>
                    </a:lnTo>
                    <a:lnTo>
                      <a:pt x="194" y="234"/>
                    </a:lnTo>
                    <a:lnTo>
                      <a:pt x="189" y="250"/>
                    </a:lnTo>
                    <a:lnTo>
                      <a:pt x="189" y="266"/>
                    </a:lnTo>
                    <a:lnTo>
                      <a:pt x="189" y="282"/>
                    </a:lnTo>
                    <a:lnTo>
                      <a:pt x="199" y="299"/>
                    </a:lnTo>
                    <a:lnTo>
                      <a:pt x="213" y="304"/>
                    </a:lnTo>
                    <a:lnTo>
                      <a:pt x="228" y="310"/>
                    </a:lnTo>
                    <a:lnTo>
                      <a:pt x="242" y="320"/>
                    </a:lnTo>
                    <a:lnTo>
                      <a:pt x="247" y="342"/>
                    </a:lnTo>
                    <a:lnTo>
                      <a:pt x="247" y="358"/>
                    </a:lnTo>
                    <a:lnTo>
                      <a:pt x="233" y="364"/>
                    </a:lnTo>
                    <a:lnTo>
                      <a:pt x="218" y="364"/>
                    </a:lnTo>
                    <a:lnTo>
                      <a:pt x="204" y="364"/>
                    </a:lnTo>
                    <a:lnTo>
                      <a:pt x="184" y="364"/>
                    </a:lnTo>
                    <a:lnTo>
                      <a:pt x="170" y="375"/>
                    </a:lnTo>
                    <a:lnTo>
                      <a:pt x="155" y="386"/>
                    </a:lnTo>
                    <a:lnTo>
                      <a:pt x="141" y="407"/>
                    </a:lnTo>
                    <a:lnTo>
                      <a:pt x="126" y="418"/>
                    </a:lnTo>
                    <a:lnTo>
                      <a:pt x="116" y="434"/>
                    </a:lnTo>
                    <a:lnTo>
                      <a:pt x="107" y="451"/>
                    </a:lnTo>
                    <a:lnTo>
                      <a:pt x="97" y="467"/>
                    </a:lnTo>
                    <a:lnTo>
                      <a:pt x="82" y="483"/>
                    </a:lnTo>
                    <a:lnTo>
                      <a:pt x="78" y="505"/>
                    </a:lnTo>
                    <a:lnTo>
                      <a:pt x="68" y="521"/>
                    </a:lnTo>
                    <a:lnTo>
                      <a:pt x="63" y="538"/>
                    </a:lnTo>
                    <a:lnTo>
                      <a:pt x="63" y="554"/>
                    </a:lnTo>
                    <a:lnTo>
                      <a:pt x="58" y="570"/>
                    </a:lnTo>
                    <a:lnTo>
                      <a:pt x="48" y="587"/>
                    </a:lnTo>
                    <a:lnTo>
                      <a:pt x="48" y="603"/>
                    </a:lnTo>
                    <a:lnTo>
                      <a:pt x="44" y="619"/>
                    </a:lnTo>
                    <a:lnTo>
                      <a:pt x="39" y="635"/>
                    </a:lnTo>
                    <a:lnTo>
                      <a:pt x="34" y="652"/>
                    </a:lnTo>
                    <a:lnTo>
                      <a:pt x="29" y="668"/>
                    </a:lnTo>
                    <a:lnTo>
                      <a:pt x="24" y="690"/>
                    </a:lnTo>
                    <a:lnTo>
                      <a:pt x="24" y="706"/>
                    </a:lnTo>
                    <a:lnTo>
                      <a:pt x="24" y="722"/>
                    </a:lnTo>
                    <a:lnTo>
                      <a:pt x="19" y="739"/>
                    </a:lnTo>
                    <a:lnTo>
                      <a:pt x="15" y="755"/>
                    </a:lnTo>
                    <a:lnTo>
                      <a:pt x="10" y="777"/>
                    </a:lnTo>
                    <a:lnTo>
                      <a:pt x="5" y="798"/>
                    </a:lnTo>
                    <a:lnTo>
                      <a:pt x="0" y="815"/>
                    </a:lnTo>
                    <a:lnTo>
                      <a:pt x="0" y="831"/>
                    </a:lnTo>
                    <a:lnTo>
                      <a:pt x="0" y="847"/>
                    </a:lnTo>
                    <a:lnTo>
                      <a:pt x="0" y="864"/>
                    </a:lnTo>
                    <a:lnTo>
                      <a:pt x="0" y="880"/>
                    </a:lnTo>
                    <a:lnTo>
                      <a:pt x="0" y="896"/>
                    </a:lnTo>
                    <a:lnTo>
                      <a:pt x="0" y="912"/>
                    </a:lnTo>
                    <a:lnTo>
                      <a:pt x="0" y="929"/>
                    </a:lnTo>
                    <a:lnTo>
                      <a:pt x="0" y="945"/>
                    </a:lnTo>
                    <a:lnTo>
                      <a:pt x="0" y="961"/>
                    </a:lnTo>
                    <a:lnTo>
                      <a:pt x="0" y="978"/>
                    </a:lnTo>
                    <a:lnTo>
                      <a:pt x="0" y="994"/>
                    </a:lnTo>
                    <a:lnTo>
                      <a:pt x="0" y="1010"/>
                    </a:lnTo>
                    <a:lnTo>
                      <a:pt x="0" y="1054"/>
                    </a:lnTo>
                    <a:lnTo>
                      <a:pt x="0" y="1070"/>
                    </a:lnTo>
                    <a:lnTo>
                      <a:pt x="0" y="1086"/>
                    </a:lnTo>
                    <a:lnTo>
                      <a:pt x="0" y="1103"/>
                    </a:lnTo>
                    <a:lnTo>
                      <a:pt x="0" y="1119"/>
                    </a:lnTo>
                    <a:lnTo>
                      <a:pt x="0" y="1135"/>
                    </a:lnTo>
                    <a:lnTo>
                      <a:pt x="0" y="1179"/>
                    </a:lnTo>
                    <a:lnTo>
                      <a:pt x="0" y="1195"/>
                    </a:lnTo>
                    <a:lnTo>
                      <a:pt x="0" y="1217"/>
                    </a:lnTo>
                    <a:lnTo>
                      <a:pt x="0" y="1233"/>
                    </a:lnTo>
                    <a:lnTo>
                      <a:pt x="5" y="1249"/>
                    </a:lnTo>
                    <a:lnTo>
                      <a:pt x="10" y="1265"/>
                    </a:lnTo>
                    <a:lnTo>
                      <a:pt x="15" y="1282"/>
                    </a:lnTo>
                    <a:lnTo>
                      <a:pt x="15" y="1303"/>
                    </a:lnTo>
                    <a:lnTo>
                      <a:pt x="15" y="1320"/>
                    </a:lnTo>
                    <a:lnTo>
                      <a:pt x="15" y="1336"/>
                    </a:lnTo>
                    <a:lnTo>
                      <a:pt x="15" y="1352"/>
                    </a:lnTo>
                    <a:lnTo>
                      <a:pt x="19" y="1369"/>
                    </a:lnTo>
                    <a:lnTo>
                      <a:pt x="19" y="1385"/>
                    </a:lnTo>
                    <a:lnTo>
                      <a:pt x="19" y="1401"/>
                    </a:lnTo>
                    <a:lnTo>
                      <a:pt x="19" y="1418"/>
                    </a:lnTo>
                    <a:lnTo>
                      <a:pt x="19" y="1434"/>
                    </a:lnTo>
                    <a:lnTo>
                      <a:pt x="19" y="1450"/>
                    </a:lnTo>
                    <a:lnTo>
                      <a:pt x="19" y="1466"/>
                    </a:lnTo>
                    <a:lnTo>
                      <a:pt x="19" y="1483"/>
                    </a:lnTo>
                    <a:lnTo>
                      <a:pt x="19" y="1499"/>
                    </a:lnTo>
                    <a:lnTo>
                      <a:pt x="19" y="1515"/>
                    </a:lnTo>
                    <a:lnTo>
                      <a:pt x="19" y="1532"/>
                    </a:lnTo>
                    <a:lnTo>
                      <a:pt x="19" y="1548"/>
                    </a:lnTo>
                    <a:lnTo>
                      <a:pt x="19" y="1564"/>
                    </a:lnTo>
                    <a:lnTo>
                      <a:pt x="34" y="1570"/>
                    </a:lnTo>
                    <a:lnTo>
                      <a:pt x="53" y="1575"/>
                    </a:lnTo>
                    <a:lnTo>
                      <a:pt x="68" y="1575"/>
                    </a:lnTo>
                    <a:lnTo>
                      <a:pt x="68" y="1559"/>
                    </a:lnTo>
                    <a:lnTo>
                      <a:pt x="63" y="1542"/>
                    </a:lnTo>
                    <a:lnTo>
                      <a:pt x="63" y="1526"/>
                    </a:lnTo>
                    <a:lnTo>
                      <a:pt x="63" y="1510"/>
                    </a:lnTo>
                    <a:lnTo>
                      <a:pt x="58" y="1494"/>
                    </a:lnTo>
                    <a:lnTo>
                      <a:pt x="53" y="1477"/>
                    </a:lnTo>
                    <a:lnTo>
                      <a:pt x="53" y="1456"/>
                    </a:lnTo>
                    <a:lnTo>
                      <a:pt x="48" y="1439"/>
                    </a:lnTo>
                    <a:lnTo>
                      <a:pt x="48" y="1423"/>
                    </a:lnTo>
                    <a:lnTo>
                      <a:pt x="48" y="1407"/>
                    </a:lnTo>
                    <a:lnTo>
                      <a:pt x="48" y="1390"/>
                    </a:lnTo>
                    <a:lnTo>
                      <a:pt x="48" y="1374"/>
                    </a:lnTo>
                    <a:lnTo>
                      <a:pt x="48" y="1358"/>
                    </a:lnTo>
                    <a:lnTo>
                      <a:pt x="48" y="1341"/>
                    </a:lnTo>
                    <a:lnTo>
                      <a:pt x="48" y="1325"/>
                    </a:lnTo>
                    <a:lnTo>
                      <a:pt x="48" y="1309"/>
                    </a:lnTo>
                    <a:lnTo>
                      <a:pt x="48" y="1293"/>
                    </a:lnTo>
                    <a:lnTo>
                      <a:pt x="48" y="1276"/>
                    </a:lnTo>
                    <a:lnTo>
                      <a:pt x="48" y="1255"/>
                    </a:lnTo>
                    <a:lnTo>
                      <a:pt x="48" y="1238"/>
                    </a:lnTo>
                    <a:lnTo>
                      <a:pt x="48" y="1222"/>
                    </a:lnTo>
                    <a:lnTo>
                      <a:pt x="44" y="1206"/>
                    </a:lnTo>
                    <a:lnTo>
                      <a:pt x="44" y="1189"/>
                    </a:lnTo>
                    <a:lnTo>
                      <a:pt x="39" y="1173"/>
                    </a:lnTo>
                    <a:lnTo>
                      <a:pt x="34" y="1157"/>
                    </a:lnTo>
                    <a:lnTo>
                      <a:pt x="34" y="1141"/>
                    </a:lnTo>
                    <a:lnTo>
                      <a:pt x="34" y="1124"/>
                    </a:lnTo>
                    <a:lnTo>
                      <a:pt x="34" y="1103"/>
                    </a:lnTo>
                    <a:lnTo>
                      <a:pt x="34" y="1086"/>
                    </a:lnTo>
                    <a:lnTo>
                      <a:pt x="34" y="1070"/>
                    </a:lnTo>
                    <a:lnTo>
                      <a:pt x="34" y="1054"/>
                    </a:lnTo>
                    <a:lnTo>
                      <a:pt x="34" y="1037"/>
                    </a:lnTo>
                    <a:lnTo>
                      <a:pt x="39" y="1016"/>
                    </a:lnTo>
                    <a:lnTo>
                      <a:pt x="44" y="999"/>
                    </a:lnTo>
                    <a:lnTo>
                      <a:pt x="44" y="983"/>
                    </a:lnTo>
                    <a:lnTo>
                      <a:pt x="44" y="967"/>
                    </a:lnTo>
                    <a:lnTo>
                      <a:pt x="44" y="950"/>
                    </a:lnTo>
                    <a:lnTo>
                      <a:pt x="44" y="934"/>
                    </a:lnTo>
                    <a:lnTo>
                      <a:pt x="44" y="918"/>
                    </a:lnTo>
                    <a:lnTo>
                      <a:pt x="44" y="902"/>
                    </a:lnTo>
                    <a:lnTo>
                      <a:pt x="44" y="885"/>
                    </a:lnTo>
                    <a:lnTo>
                      <a:pt x="44" y="869"/>
                    </a:lnTo>
                    <a:lnTo>
                      <a:pt x="44" y="853"/>
                    </a:lnTo>
                    <a:lnTo>
                      <a:pt x="44" y="836"/>
                    </a:lnTo>
                    <a:lnTo>
                      <a:pt x="44" y="820"/>
                    </a:lnTo>
                    <a:lnTo>
                      <a:pt x="44" y="804"/>
                    </a:lnTo>
                    <a:lnTo>
                      <a:pt x="44" y="788"/>
                    </a:lnTo>
                    <a:lnTo>
                      <a:pt x="48" y="771"/>
                    </a:lnTo>
                    <a:lnTo>
                      <a:pt x="53" y="755"/>
                    </a:lnTo>
                    <a:lnTo>
                      <a:pt x="53" y="739"/>
                    </a:lnTo>
                    <a:lnTo>
                      <a:pt x="58" y="722"/>
                    </a:lnTo>
                    <a:lnTo>
                      <a:pt x="68" y="706"/>
                    </a:lnTo>
                    <a:lnTo>
                      <a:pt x="73" y="690"/>
                    </a:lnTo>
                    <a:lnTo>
                      <a:pt x="82" y="673"/>
                    </a:lnTo>
                    <a:lnTo>
                      <a:pt x="92" y="657"/>
                    </a:lnTo>
                    <a:lnTo>
                      <a:pt x="92" y="641"/>
                    </a:lnTo>
                    <a:lnTo>
                      <a:pt x="92" y="625"/>
                    </a:lnTo>
                    <a:lnTo>
                      <a:pt x="102" y="608"/>
                    </a:lnTo>
                    <a:lnTo>
                      <a:pt x="107" y="592"/>
                    </a:lnTo>
                    <a:lnTo>
                      <a:pt x="112" y="576"/>
                    </a:lnTo>
                    <a:lnTo>
                      <a:pt x="121" y="559"/>
                    </a:lnTo>
                    <a:lnTo>
                      <a:pt x="131" y="543"/>
                    </a:lnTo>
                    <a:lnTo>
                      <a:pt x="145" y="538"/>
                    </a:lnTo>
                    <a:lnTo>
                      <a:pt x="155" y="521"/>
                    </a:lnTo>
                    <a:lnTo>
                      <a:pt x="170" y="516"/>
                    </a:lnTo>
                    <a:lnTo>
                      <a:pt x="184" y="516"/>
                    </a:lnTo>
                    <a:lnTo>
                      <a:pt x="199" y="511"/>
                    </a:lnTo>
                    <a:lnTo>
                      <a:pt x="213" y="505"/>
                    </a:lnTo>
                    <a:lnTo>
                      <a:pt x="231" y="516"/>
                    </a:lnTo>
                  </a:path>
                </a:pathLst>
              </a:custGeom>
              <a:gradFill rotWithShape="0">
                <a:gsLst>
                  <a:gs pos="0">
                    <a:srgbClr val="EF9100"/>
                  </a:gs>
                  <a:gs pos="50000">
                    <a:srgbClr val="F19C1A"/>
                  </a:gs>
                  <a:gs pos="100000">
                    <a:srgbClr val="EF9100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1824" y="1867"/>
                <a:ext cx="518" cy="1375"/>
              </a:xfrm>
              <a:custGeom>
                <a:avLst/>
                <a:gdLst>
                  <a:gd name="T0" fmla="*/ 304 w 518"/>
                  <a:gd name="T1" fmla="*/ 331 h 1375"/>
                  <a:gd name="T2" fmla="*/ 343 w 518"/>
                  <a:gd name="T3" fmla="*/ 375 h 1375"/>
                  <a:gd name="T4" fmla="*/ 343 w 518"/>
                  <a:gd name="T5" fmla="*/ 440 h 1375"/>
                  <a:gd name="T6" fmla="*/ 314 w 518"/>
                  <a:gd name="T7" fmla="*/ 500 h 1375"/>
                  <a:gd name="T8" fmla="*/ 353 w 518"/>
                  <a:gd name="T9" fmla="*/ 478 h 1375"/>
                  <a:gd name="T10" fmla="*/ 406 w 518"/>
                  <a:gd name="T11" fmla="*/ 467 h 1375"/>
                  <a:gd name="T12" fmla="*/ 440 w 518"/>
                  <a:gd name="T13" fmla="*/ 456 h 1375"/>
                  <a:gd name="T14" fmla="*/ 401 w 518"/>
                  <a:gd name="T15" fmla="*/ 402 h 1375"/>
                  <a:gd name="T16" fmla="*/ 382 w 518"/>
                  <a:gd name="T17" fmla="*/ 337 h 1375"/>
                  <a:gd name="T18" fmla="*/ 372 w 518"/>
                  <a:gd name="T19" fmla="*/ 272 h 1375"/>
                  <a:gd name="T20" fmla="*/ 430 w 518"/>
                  <a:gd name="T21" fmla="*/ 244 h 1375"/>
                  <a:gd name="T22" fmla="*/ 483 w 518"/>
                  <a:gd name="T23" fmla="*/ 277 h 1375"/>
                  <a:gd name="T24" fmla="*/ 517 w 518"/>
                  <a:gd name="T25" fmla="*/ 266 h 1375"/>
                  <a:gd name="T26" fmla="*/ 478 w 518"/>
                  <a:gd name="T27" fmla="*/ 217 h 1375"/>
                  <a:gd name="T28" fmla="*/ 449 w 518"/>
                  <a:gd name="T29" fmla="*/ 163 h 1375"/>
                  <a:gd name="T30" fmla="*/ 449 w 518"/>
                  <a:gd name="T31" fmla="*/ 98 h 1375"/>
                  <a:gd name="T32" fmla="*/ 401 w 518"/>
                  <a:gd name="T33" fmla="*/ 114 h 1375"/>
                  <a:gd name="T34" fmla="*/ 367 w 518"/>
                  <a:gd name="T35" fmla="*/ 185 h 1375"/>
                  <a:gd name="T36" fmla="*/ 319 w 518"/>
                  <a:gd name="T37" fmla="*/ 206 h 1375"/>
                  <a:gd name="T38" fmla="*/ 295 w 518"/>
                  <a:gd name="T39" fmla="*/ 157 h 1375"/>
                  <a:gd name="T40" fmla="*/ 304 w 518"/>
                  <a:gd name="T41" fmla="*/ 87 h 1375"/>
                  <a:gd name="T42" fmla="*/ 338 w 518"/>
                  <a:gd name="T43" fmla="*/ 22 h 1375"/>
                  <a:gd name="T44" fmla="*/ 300 w 518"/>
                  <a:gd name="T45" fmla="*/ 11 h 1375"/>
                  <a:gd name="T46" fmla="*/ 237 w 518"/>
                  <a:gd name="T47" fmla="*/ 38 h 1375"/>
                  <a:gd name="T48" fmla="*/ 188 w 518"/>
                  <a:gd name="T49" fmla="*/ 49 h 1375"/>
                  <a:gd name="T50" fmla="*/ 213 w 518"/>
                  <a:gd name="T51" fmla="*/ 103 h 1375"/>
                  <a:gd name="T52" fmla="*/ 246 w 518"/>
                  <a:gd name="T53" fmla="*/ 157 h 1375"/>
                  <a:gd name="T54" fmla="*/ 184 w 518"/>
                  <a:gd name="T55" fmla="*/ 163 h 1375"/>
                  <a:gd name="T56" fmla="*/ 126 w 518"/>
                  <a:gd name="T57" fmla="*/ 217 h 1375"/>
                  <a:gd name="T58" fmla="*/ 82 w 518"/>
                  <a:gd name="T59" fmla="*/ 282 h 1375"/>
                  <a:gd name="T60" fmla="*/ 63 w 518"/>
                  <a:gd name="T61" fmla="*/ 353 h 1375"/>
                  <a:gd name="T62" fmla="*/ 43 w 518"/>
                  <a:gd name="T63" fmla="*/ 418 h 1375"/>
                  <a:gd name="T64" fmla="*/ 24 w 518"/>
                  <a:gd name="T65" fmla="*/ 489 h 1375"/>
                  <a:gd name="T66" fmla="*/ 14 w 518"/>
                  <a:gd name="T67" fmla="*/ 554 h 1375"/>
                  <a:gd name="T68" fmla="*/ 0 w 518"/>
                  <a:gd name="T69" fmla="*/ 630 h 1375"/>
                  <a:gd name="T70" fmla="*/ 0 w 518"/>
                  <a:gd name="T71" fmla="*/ 695 h 1375"/>
                  <a:gd name="T72" fmla="*/ 0 w 518"/>
                  <a:gd name="T73" fmla="*/ 760 h 1375"/>
                  <a:gd name="T74" fmla="*/ 0 w 518"/>
                  <a:gd name="T75" fmla="*/ 853 h 1375"/>
                  <a:gd name="T76" fmla="*/ 0 w 518"/>
                  <a:gd name="T77" fmla="*/ 918 h 1375"/>
                  <a:gd name="T78" fmla="*/ 0 w 518"/>
                  <a:gd name="T79" fmla="*/ 1016 h 1375"/>
                  <a:gd name="T80" fmla="*/ 14 w 518"/>
                  <a:gd name="T81" fmla="*/ 1081 h 1375"/>
                  <a:gd name="T82" fmla="*/ 14 w 518"/>
                  <a:gd name="T83" fmla="*/ 1151 h 1375"/>
                  <a:gd name="T84" fmla="*/ 19 w 518"/>
                  <a:gd name="T85" fmla="*/ 1217 h 1375"/>
                  <a:gd name="T86" fmla="*/ 19 w 518"/>
                  <a:gd name="T87" fmla="*/ 1282 h 1375"/>
                  <a:gd name="T88" fmla="*/ 19 w 518"/>
                  <a:gd name="T89" fmla="*/ 1347 h 1375"/>
                  <a:gd name="T90" fmla="*/ 68 w 518"/>
                  <a:gd name="T91" fmla="*/ 1374 h 1375"/>
                  <a:gd name="T92" fmla="*/ 63 w 518"/>
                  <a:gd name="T93" fmla="*/ 1309 h 1375"/>
                  <a:gd name="T94" fmla="*/ 48 w 518"/>
                  <a:gd name="T95" fmla="*/ 1238 h 1375"/>
                  <a:gd name="T96" fmla="*/ 48 w 518"/>
                  <a:gd name="T97" fmla="*/ 1173 h 1375"/>
                  <a:gd name="T98" fmla="*/ 48 w 518"/>
                  <a:gd name="T99" fmla="*/ 1108 h 1375"/>
                  <a:gd name="T100" fmla="*/ 48 w 518"/>
                  <a:gd name="T101" fmla="*/ 1037 h 1375"/>
                  <a:gd name="T102" fmla="*/ 39 w 518"/>
                  <a:gd name="T103" fmla="*/ 972 h 1375"/>
                  <a:gd name="T104" fmla="*/ 34 w 518"/>
                  <a:gd name="T105" fmla="*/ 902 h 1375"/>
                  <a:gd name="T106" fmla="*/ 34 w 518"/>
                  <a:gd name="T107" fmla="*/ 836 h 1375"/>
                  <a:gd name="T108" fmla="*/ 43 w 518"/>
                  <a:gd name="T109" fmla="*/ 766 h 1375"/>
                  <a:gd name="T110" fmla="*/ 43 w 518"/>
                  <a:gd name="T111" fmla="*/ 701 h 1375"/>
                  <a:gd name="T112" fmla="*/ 43 w 518"/>
                  <a:gd name="T113" fmla="*/ 635 h 1375"/>
                  <a:gd name="T114" fmla="*/ 48 w 518"/>
                  <a:gd name="T115" fmla="*/ 570 h 1375"/>
                  <a:gd name="T116" fmla="*/ 68 w 518"/>
                  <a:gd name="T117" fmla="*/ 505 h 1375"/>
                  <a:gd name="T118" fmla="*/ 92 w 518"/>
                  <a:gd name="T119" fmla="*/ 440 h 1375"/>
                  <a:gd name="T120" fmla="*/ 111 w 518"/>
                  <a:gd name="T121" fmla="*/ 375 h 1375"/>
                  <a:gd name="T122" fmla="*/ 155 w 518"/>
                  <a:gd name="T123" fmla="*/ 320 h 1375"/>
                  <a:gd name="T124" fmla="*/ 213 w 518"/>
                  <a:gd name="T125" fmla="*/ 304 h 13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8"/>
                  <a:gd name="T190" fmla="*/ 0 h 1375"/>
                  <a:gd name="T191" fmla="*/ 518 w 518"/>
                  <a:gd name="T192" fmla="*/ 1375 h 13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8" h="1375">
                    <a:moveTo>
                      <a:pt x="227" y="306"/>
                    </a:moveTo>
                    <a:lnTo>
                      <a:pt x="275" y="331"/>
                    </a:lnTo>
                    <a:lnTo>
                      <a:pt x="290" y="331"/>
                    </a:lnTo>
                    <a:lnTo>
                      <a:pt x="304" y="331"/>
                    </a:lnTo>
                    <a:lnTo>
                      <a:pt x="319" y="342"/>
                    </a:lnTo>
                    <a:lnTo>
                      <a:pt x="324" y="358"/>
                    </a:lnTo>
                    <a:lnTo>
                      <a:pt x="338" y="358"/>
                    </a:lnTo>
                    <a:lnTo>
                      <a:pt x="343" y="375"/>
                    </a:lnTo>
                    <a:lnTo>
                      <a:pt x="343" y="391"/>
                    </a:lnTo>
                    <a:lnTo>
                      <a:pt x="343" y="407"/>
                    </a:lnTo>
                    <a:lnTo>
                      <a:pt x="343" y="424"/>
                    </a:lnTo>
                    <a:lnTo>
                      <a:pt x="343" y="440"/>
                    </a:lnTo>
                    <a:lnTo>
                      <a:pt x="343" y="456"/>
                    </a:lnTo>
                    <a:lnTo>
                      <a:pt x="333" y="472"/>
                    </a:lnTo>
                    <a:lnTo>
                      <a:pt x="329" y="489"/>
                    </a:lnTo>
                    <a:lnTo>
                      <a:pt x="314" y="500"/>
                    </a:lnTo>
                    <a:lnTo>
                      <a:pt x="314" y="516"/>
                    </a:lnTo>
                    <a:lnTo>
                      <a:pt x="329" y="516"/>
                    </a:lnTo>
                    <a:lnTo>
                      <a:pt x="338" y="500"/>
                    </a:lnTo>
                    <a:lnTo>
                      <a:pt x="353" y="478"/>
                    </a:lnTo>
                    <a:lnTo>
                      <a:pt x="362" y="462"/>
                    </a:lnTo>
                    <a:lnTo>
                      <a:pt x="377" y="462"/>
                    </a:lnTo>
                    <a:lnTo>
                      <a:pt x="391" y="456"/>
                    </a:lnTo>
                    <a:lnTo>
                      <a:pt x="406" y="467"/>
                    </a:lnTo>
                    <a:lnTo>
                      <a:pt x="416" y="483"/>
                    </a:lnTo>
                    <a:lnTo>
                      <a:pt x="430" y="489"/>
                    </a:lnTo>
                    <a:lnTo>
                      <a:pt x="440" y="472"/>
                    </a:lnTo>
                    <a:lnTo>
                      <a:pt x="440" y="456"/>
                    </a:lnTo>
                    <a:lnTo>
                      <a:pt x="435" y="440"/>
                    </a:lnTo>
                    <a:lnTo>
                      <a:pt x="420" y="434"/>
                    </a:lnTo>
                    <a:lnTo>
                      <a:pt x="411" y="418"/>
                    </a:lnTo>
                    <a:lnTo>
                      <a:pt x="401" y="402"/>
                    </a:lnTo>
                    <a:lnTo>
                      <a:pt x="391" y="386"/>
                    </a:lnTo>
                    <a:lnTo>
                      <a:pt x="387" y="369"/>
                    </a:lnTo>
                    <a:lnTo>
                      <a:pt x="382" y="353"/>
                    </a:lnTo>
                    <a:lnTo>
                      <a:pt x="382" y="337"/>
                    </a:lnTo>
                    <a:lnTo>
                      <a:pt x="382" y="320"/>
                    </a:lnTo>
                    <a:lnTo>
                      <a:pt x="377" y="304"/>
                    </a:lnTo>
                    <a:lnTo>
                      <a:pt x="372" y="288"/>
                    </a:lnTo>
                    <a:lnTo>
                      <a:pt x="372" y="272"/>
                    </a:lnTo>
                    <a:lnTo>
                      <a:pt x="387" y="261"/>
                    </a:lnTo>
                    <a:lnTo>
                      <a:pt x="401" y="250"/>
                    </a:lnTo>
                    <a:lnTo>
                      <a:pt x="416" y="244"/>
                    </a:lnTo>
                    <a:lnTo>
                      <a:pt x="430" y="244"/>
                    </a:lnTo>
                    <a:lnTo>
                      <a:pt x="445" y="244"/>
                    </a:lnTo>
                    <a:lnTo>
                      <a:pt x="459" y="244"/>
                    </a:lnTo>
                    <a:lnTo>
                      <a:pt x="474" y="261"/>
                    </a:lnTo>
                    <a:lnTo>
                      <a:pt x="483" y="277"/>
                    </a:lnTo>
                    <a:lnTo>
                      <a:pt x="488" y="293"/>
                    </a:lnTo>
                    <a:lnTo>
                      <a:pt x="503" y="299"/>
                    </a:lnTo>
                    <a:lnTo>
                      <a:pt x="512" y="282"/>
                    </a:lnTo>
                    <a:lnTo>
                      <a:pt x="517" y="266"/>
                    </a:lnTo>
                    <a:lnTo>
                      <a:pt x="517" y="250"/>
                    </a:lnTo>
                    <a:lnTo>
                      <a:pt x="507" y="234"/>
                    </a:lnTo>
                    <a:lnTo>
                      <a:pt x="493" y="223"/>
                    </a:lnTo>
                    <a:lnTo>
                      <a:pt x="478" y="217"/>
                    </a:lnTo>
                    <a:lnTo>
                      <a:pt x="464" y="217"/>
                    </a:lnTo>
                    <a:lnTo>
                      <a:pt x="454" y="201"/>
                    </a:lnTo>
                    <a:lnTo>
                      <a:pt x="449" y="179"/>
                    </a:lnTo>
                    <a:lnTo>
                      <a:pt x="449" y="163"/>
                    </a:lnTo>
                    <a:lnTo>
                      <a:pt x="449" y="147"/>
                    </a:lnTo>
                    <a:lnTo>
                      <a:pt x="449" y="130"/>
                    </a:lnTo>
                    <a:lnTo>
                      <a:pt x="449" y="114"/>
                    </a:lnTo>
                    <a:lnTo>
                      <a:pt x="449" y="98"/>
                    </a:lnTo>
                    <a:lnTo>
                      <a:pt x="435" y="87"/>
                    </a:lnTo>
                    <a:lnTo>
                      <a:pt x="420" y="81"/>
                    </a:lnTo>
                    <a:lnTo>
                      <a:pt x="411" y="98"/>
                    </a:lnTo>
                    <a:lnTo>
                      <a:pt x="401" y="114"/>
                    </a:lnTo>
                    <a:lnTo>
                      <a:pt x="391" y="130"/>
                    </a:lnTo>
                    <a:lnTo>
                      <a:pt x="387" y="147"/>
                    </a:lnTo>
                    <a:lnTo>
                      <a:pt x="377" y="163"/>
                    </a:lnTo>
                    <a:lnTo>
                      <a:pt x="367" y="185"/>
                    </a:lnTo>
                    <a:lnTo>
                      <a:pt x="353" y="185"/>
                    </a:lnTo>
                    <a:lnTo>
                      <a:pt x="348" y="201"/>
                    </a:lnTo>
                    <a:lnTo>
                      <a:pt x="333" y="206"/>
                    </a:lnTo>
                    <a:lnTo>
                      <a:pt x="319" y="206"/>
                    </a:lnTo>
                    <a:lnTo>
                      <a:pt x="304" y="206"/>
                    </a:lnTo>
                    <a:lnTo>
                      <a:pt x="295" y="190"/>
                    </a:lnTo>
                    <a:lnTo>
                      <a:pt x="295" y="174"/>
                    </a:lnTo>
                    <a:lnTo>
                      <a:pt x="295" y="157"/>
                    </a:lnTo>
                    <a:lnTo>
                      <a:pt x="295" y="141"/>
                    </a:lnTo>
                    <a:lnTo>
                      <a:pt x="295" y="125"/>
                    </a:lnTo>
                    <a:lnTo>
                      <a:pt x="300" y="109"/>
                    </a:lnTo>
                    <a:lnTo>
                      <a:pt x="304" y="87"/>
                    </a:lnTo>
                    <a:lnTo>
                      <a:pt x="314" y="71"/>
                    </a:lnTo>
                    <a:lnTo>
                      <a:pt x="324" y="54"/>
                    </a:lnTo>
                    <a:lnTo>
                      <a:pt x="333" y="38"/>
                    </a:lnTo>
                    <a:lnTo>
                      <a:pt x="338" y="22"/>
                    </a:lnTo>
                    <a:lnTo>
                      <a:pt x="343" y="5"/>
                    </a:lnTo>
                    <a:lnTo>
                      <a:pt x="329" y="0"/>
                    </a:lnTo>
                    <a:lnTo>
                      <a:pt x="314" y="0"/>
                    </a:lnTo>
                    <a:lnTo>
                      <a:pt x="300" y="11"/>
                    </a:lnTo>
                    <a:lnTo>
                      <a:pt x="285" y="33"/>
                    </a:lnTo>
                    <a:lnTo>
                      <a:pt x="266" y="38"/>
                    </a:lnTo>
                    <a:lnTo>
                      <a:pt x="251" y="38"/>
                    </a:lnTo>
                    <a:lnTo>
                      <a:pt x="237" y="38"/>
                    </a:lnTo>
                    <a:lnTo>
                      <a:pt x="222" y="38"/>
                    </a:lnTo>
                    <a:lnTo>
                      <a:pt x="208" y="38"/>
                    </a:lnTo>
                    <a:lnTo>
                      <a:pt x="193" y="33"/>
                    </a:lnTo>
                    <a:lnTo>
                      <a:pt x="188" y="49"/>
                    </a:lnTo>
                    <a:lnTo>
                      <a:pt x="188" y="65"/>
                    </a:lnTo>
                    <a:lnTo>
                      <a:pt x="188" y="81"/>
                    </a:lnTo>
                    <a:lnTo>
                      <a:pt x="198" y="98"/>
                    </a:lnTo>
                    <a:lnTo>
                      <a:pt x="213" y="103"/>
                    </a:lnTo>
                    <a:lnTo>
                      <a:pt x="227" y="109"/>
                    </a:lnTo>
                    <a:lnTo>
                      <a:pt x="242" y="119"/>
                    </a:lnTo>
                    <a:lnTo>
                      <a:pt x="246" y="141"/>
                    </a:lnTo>
                    <a:lnTo>
                      <a:pt x="246" y="157"/>
                    </a:lnTo>
                    <a:lnTo>
                      <a:pt x="232" y="163"/>
                    </a:lnTo>
                    <a:lnTo>
                      <a:pt x="217" y="163"/>
                    </a:lnTo>
                    <a:lnTo>
                      <a:pt x="203" y="163"/>
                    </a:lnTo>
                    <a:lnTo>
                      <a:pt x="184" y="163"/>
                    </a:lnTo>
                    <a:lnTo>
                      <a:pt x="169" y="174"/>
                    </a:lnTo>
                    <a:lnTo>
                      <a:pt x="155" y="185"/>
                    </a:lnTo>
                    <a:lnTo>
                      <a:pt x="140" y="206"/>
                    </a:lnTo>
                    <a:lnTo>
                      <a:pt x="126" y="217"/>
                    </a:lnTo>
                    <a:lnTo>
                      <a:pt x="116" y="234"/>
                    </a:lnTo>
                    <a:lnTo>
                      <a:pt x="106" y="250"/>
                    </a:lnTo>
                    <a:lnTo>
                      <a:pt x="97" y="266"/>
                    </a:lnTo>
                    <a:lnTo>
                      <a:pt x="82" y="282"/>
                    </a:lnTo>
                    <a:lnTo>
                      <a:pt x="77" y="304"/>
                    </a:lnTo>
                    <a:lnTo>
                      <a:pt x="68" y="320"/>
                    </a:lnTo>
                    <a:lnTo>
                      <a:pt x="63" y="337"/>
                    </a:lnTo>
                    <a:lnTo>
                      <a:pt x="63" y="353"/>
                    </a:lnTo>
                    <a:lnTo>
                      <a:pt x="58" y="369"/>
                    </a:lnTo>
                    <a:lnTo>
                      <a:pt x="48" y="386"/>
                    </a:lnTo>
                    <a:lnTo>
                      <a:pt x="48" y="402"/>
                    </a:lnTo>
                    <a:lnTo>
                      <a:pt x="43" y="418"/>
                    </a:lnTo>
                    <a:lnTo>
                      <a:pt x="39" y="434"/>
                    </a:lnTo>
                    <a:lnTo>
                      <a:pt x="34" y="451"/>
                    </a:lnTo>
                    <a:lnTo>
                      <a:pt x="29" y="467"/>
                    </a:lnTo>
                    <a:lnTo>
                      <a:pt x="24" y="489"/>
                    </a:lnTo>
                    <a:lnTo>
                      <a:pt x="24" y="505"/>
                    </a:lnTo>
                    <a:lnTo>
                      <a:pt x="24" y="521"/>
                    </a:lnTo>
                    <a:lnTo>
                      <a:pt x="19" y="538"/>
                    </a:lnTo>
                    <a:lnTo>
                      <a:pt x="14" y="554"/>
                    </a:lnTo>
                    <a:lnTo>
                      <a:pt x="10" y="576"/>
                    </a:lnTo>
                    <a:lnTo>
                      <a:pt x="5" y="597"/>
                    </a:lnTo>
                    <a:lnTo>
                      <a:pt x="0" y="614"/>
                    </a:lnTo>
                    <a:lnTo>
                      <a:pt x="0" y="630"/>
                    </a:lnTo>
                    <a:lnTo>
                      <a:pt x="0" y="646"/>
                    </a:lnTo>
                    <a:lnTo>
                      <a:pt x="0" y="663"/>
                    </a:lnTo>
                    <a:lnTo>
                      <a:pt x="0" y="679"/>
                    </a:lnTo>
                    <a:lnTo>
                      <a:pt x="0" y="695"/>
                    </a:lnTo>
                    <a:lnTo>
                      <a:pt x="0" y="711"/>
                    </a:lnTo>
                    <a:lnTo>
                      <a:pt x="0" y="728"/>
                    </a:lnTo>
                    <a:lnTo>
                      <a:pt x="0" y="744"/>
                    </a:lnTo>
                    <a:lnTo>
                      <a:pt x="0" y="760"/>
                    </a:lnTo>
                    <a:lnTo>
                      <a:pt x="0" y="777"/>
                    </a:lnTo>
                    <a:lnTo>
                      <a:pt x="0" y="793"/>
                    </a:lnTo>
                    <a:lnTo>
                      <a:pt x="0" y="809"/>
                    </a:lnTo>
                    <a:lnTo>
                      <a:pt x="0" y="853"/>
                    </a:lnTo>
                    <a:lnTo>
                      <a:pt x="0" y="869"/>
                    </a:lnTo>
                    <a:lnTo>
                      <a:pt x="0" y="885"/>
                    </a:lnTo>
                    <a:lnTo>
                      <a:pt x="0" y="902"/>
                    </a:lnTo>
                    <a:lnTo>
                      <a:pt x="0" y="918"/>
                    </a:lnTo>
                    <a:lnTo>
                      <a:pt x="0" y="934"/>
                    </a:lnTo>
                    <a:lnTo>
                      <a:pt x="0" y="978"/>
                    </a:lnTo>
                    <a:lnTo>
                      <a:pt x="0" y="994"/>
                    </a:lnTo>
                    <a:lnTo>
                      <a:pt x="0" y="1016"/>
                    </a:lnTo>
                    <a:lnTo>
                      <a:pt x="0" y="1032"/>
                    </a:lnTo>
                    <a:lnTo>
                      <a:pt x="5" y="1048"/>
                    </a:lnTo>
                    <a:lnTo>
                      <a:pt x="10" y="1064"/>
                    </a:lnTo>
                    <a:lnTo>
                      <a:pt x="14" y="1081"/>
                    </a:lnTo>
                    <a:lnTo>
                      <a:pt x="14" y="1102"/>
                    </a:lnTo>
                    <a:lnTo>
                      <a:pt x="14" y="1119"/>
                    </a:lnTo>
                    <a:lnTo>
                      <a:pt x="14" y="1135"/>
                    </a:lnTo>
                    <a:lnTo>
                      <a:pt x="14" y="1151"/>
                    </a:lnTo>
                    <a:lnTo>
                      <a:pt x="19" y="1168"/>
                    </a:lnTo>
                    <a:lnTo>
                      <a:pt x="19" y="1184"/>
                    </a:lnTo>
                    <a:lnTo>
                      <a:pt x="19" y="1200"/>
                    </a:lnTo>
                    <a:lnTo>
                      <a:pt x="19" y="1217"/>
                    </a:lnTo>
                    <a:lnTo>
                      <a:pt x="19" y="1233"/>
                    </a:lnTo>
                    <a:lnTo>
                      <a:pt x="19" y="1249"/>
                    </a:lnTo>
                    <a:lnTo>
                      <a:pt x="19" y="1265"/>
                    </a:lnTo>
                    <a:lnTo>
                      <a:pt x="19" y="1282"/>
                    </a:lnTo>
                    <a:lnTo>
                      <a:pt x="19" y="1298"/>
                    </a:lnTo>
                    <a:lnTo>
                      <a:pt x="19" y="1314"/>
                    </a:lnTo>
                    <a:lnTo>
                      <a:pt x="19" y="1331"/>
                    </a:lnTo>
                    <a:lnTo>
                      <a:pt x="19" y="1347"/>
                    </a:lnTo>
                    <a:lnTo>
                      <a:pt x="19" y="1363"/>
                    </a:lnTo>
                    <a:lnTo>
                      <a:pt x="34" y="1369"/>
                    </a:lnTo>
                    <a:lnTo>
                      <a:pt x="53" y="1374"/>
                    </a:lnTo>
                    <a:lnTo>
                      <a:pt x="68" y="1374"/>
                    </a:lnTo>
                    <a:lnTo>
                      <a:pt x="68" y="1358"/>
                    </a:lnTo>
                    <a:lnTo>
                      <a:pt x="63" y="1341"/>
                    </a:lnTo>
                    <a:lnTo>
                      <a:pt x="63" y="1325"/>
                    </a:lnTo>
                    <a:lnTo>
                      <a:pt x="63" y="1309"/>
                    </a:lnTo>
                    <a:lnTo>
                      <a:pt x="58" y="1293"/>
                    </a:lnTo>
                    <a:lnTo>
                      <a:pt x="53" y="1276"/>
                    </a:lnTo>
                    <a:lnTo>
                      <a:pt x="53" y="1255"/>
                    </a:lnTo>
                    <a:lnTo>
                      <a:pt x="48" y="1238"/>
                    </a:lnTo>
                    <a:lnTo>
                      <a:pt x="48" y="1222"/>
                    </a:lnTo>
                    <a:lnTo>
                      <a:pt x="48" y="1206"/>
                    </a:lnTo>
                    <a:lnTo>
                      <a:pt x="48" y="1189"/>
                    </a:lnTo>
                    <a:lnTo>
                      <a:pt x="48" y="1173"/>
                    </a:lnTo>
                    <a:lnTo>
                      <a:pt x="48" y="1157"/>
                    </a:lnTo>
                    <a:lnTo>
                      <a:pt x="48" y="1140"/>
                    </a:lnTo>
                    <a:lnTo>
                      <a:pt x="48" y="1124"/>
                    </a:lnTo>
                    <a:lnTo>
                      <a:pt x="48" y="1108"/>
                    </a:lnTo>
                    <a:lnTo>
                      <a:pt x="48" y="1092"/>
                    </a:lnTo>
                    <a:lnTo>
                      <a:pt x="48" y="1075"/>
                    </a:lnTo>
                    <a:lnTo>
                      <a:pt x="48" y="1054"/>
                    </a:lnTo>
                    <a:lnTo>
                      <a:pt x="48" y="1037"/>
                    </a:lnTo>
                    <a:lnTo>
                      <a:pt x="48" y="1021"/>
                    </a:lnTo>
                    <a:lnTo>
                      <a:pt x="43" y="1005"/>
                    </a:lnTo>
                    <a:lnTo>
                      <a:pt x="43" y="988"/>
                    </a:lnTo>
                    <a:lnTo>
                      <a:pt x="39" y="972"/>
                    </a:lnTo>
                    <a:lnTo>
                      <a:pt x="34" y="956"/>
                    </a:lnTo>
                    <a:lnTo>
                      <a:pt x="34" y="940"/>
                    </a:lnTo>
                    <a:lnTo>
                      <a:pt x="34" y="923"/>
                    </a:lnTo>
                    <a:lnTo>
                      <a:pt x="34" y="902"/>
                    </a:lnTo>
                    <a:lnTo>
                      <a:pt x="34" y="885"/>
                    </a:lnTo>
                    <a:lnTo>
                      <a:pt x="34" y="869"/>
                    </a:lnTo>
                    <a:lnTo>
                      <a:pt x="34" y="853"/>
                    </a:lnTo>
                    <a:lnTo>
                      <a:pt x="34" y="836"/>
                    </a:lnTo>
                    <a:lnTo>
                      <a:pt x="39" y="815"/>
                    </a:lnTo>
                    <a:lnTo>
                      <a:pt x="43" y="798"/>
                    </a:lnTo>
                    <a:lnTo>
                      <a:pt x="43" y="782"/>
                    </a:lnTo>
                    <a:lnTo>
                      <a:pt x="43" y="766"/>
                    </a:lnTo>
                    <a:lnTo>
                      <a:pt x="43" y="749"/>
                    </a:lnTo>
                    <a:lnTo>
                      <a:pt x="43" y="733"/>
                    </a:lnTo>
                    <a:lnTo>
                      <a:pt x="43" y="717"/>
                    </a:lnTo>
                    <a:lnTo>
                      <a:pt x="43" y="701"/>
                    </a:lnTo>
                    <a:lnTo>
                      <a:pt x="43" y="684"/>
                    </a:lnTo>
                    <a:lnTo>
                      <a:pt x="43" y="668"/>
                    </a:lnTo>
                    <a:lnTo>
                      <a:pt x="43" y="652"/>
                    </a:lnTo>
                    <a:lnTo>
                      <a:pt x="43" y="635"/>
                    </a:lnTo>
                    <a:lnTo>
                      <a:pt x="43" y="619"/>
                    </a:lnTo>
                    <a:lnTo>
                      <a:pt x="43" y="603"/>
                    </a:lnTo>
                    <a:lnTo>
                      <a:pt x="43" y="587"/>
                    </a:lnTo>
                    <a:lnTo>
                      <a:pt x="48" y="570"/>
                    </a:lnTo>
                    <a:lnTo>
                      <a:pt x="53" y="554"/>
                    </a:lnTo>
                    <a:lnTo>
                      <a:pt x="53" y="538"/>
                    </a:lnTo>
                    <a:lnTo>
                      <a:pt x="58" y="521"/>
                    </a:lnTo>
                    <a:lnTo>
                      <a:pt x="68" y="505"/>
                    </a:lnTo>
                    <a:lnTo>
                      <a:pt x="72" y="489"/>
                    </a:lnTo>
                    <a:lnTo>
                      <a:pt x="82" y="472"/>
                    </a:lnTo>
                    <a:lnTo>
                      <a:pt x="92" y="456"/>
                    </a:lnTo>
                    <a:lnTo>
                      <a:pt x="92" y="440"/>
                    </a:lnTo>
                    <a:lnTo>
                      <a:pt x="92" y="424"/>
                    </a:lnTo>
                    <a:lnTo>
                      <a:pt x="101" y="407"/>
                    </a:lnTo>
                    <a:lnTo>
                      <a:pt x="106" y="391"/>
                    </a:lnTo>
                    <a:lnTo>
                      <a:pt x="111" y="375"/>
                    </a:lnTo>
                    <a:lnTo>
                      <a:pt x="121" y="358"/>
                    </a:lnTo>
                    <a:lnTo>
                      <a:pt x="130" y="342"/>
                    </a:lnTo>
                    <a:lnTo>
                      <a:pt x="145" y="337"/>
                    </a:lnTo>
                    <a:lnTo>
                      <a:pt x="155" y="320"/>
                    </a:lnTo>
                    <a:lnTo>
                      <a:pt x="169" y="315"/>
                    </a:lnTo>
                    <a:lnTo>
                      <a:pt x="184" y="315"/>
                    </a:lnTo>
                    <a:lnTo>
                      <a:pt x="198" y="310"/>
                    </a:lnTo>
                    <a:lnTo>
                      <a:pt x="213" y="304"/>
                    </a:lnTo>
                    <a:lnTo>
                      <a:pt x="230" y="315"/>
                    </a:lnTo>
                  </a:path>
                </a:pathLst>
              </a:custGeom>
              <a:gradFill rotWithShape="0">
                <a:gsLst>
                  <a:gs pos="0">
                    <a:srgbClr val="114FFB"/>
                  </a:gs>
                  <a:gs pos="100000">
                    <a:srgbClr val="2961FB"/>
                  </a:gs>
                </a:gsLst>
                <a:path path="rect">
                  <a:fillToRect r="100000" b="10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0" name="Oval 12"/>
            <p:cNvSpPr>
              <a:spLocks noChangeArrowheads="1"/>
            </p:cNvSpPr>
            <p:nvPr/>
          </p:nvSpPr>
          <p:spPr bwMode="auto">
            <a:xfrm>
              <a:off x="1213" y="3070"/>
              <a:ext cx="802" cy="730"/>
            </a:xfrm>
            <a:prstGeom prst="ellipse">
              <a:avLst/>
            </a:prstGeom>
            <a:gradFill rotWithShape="0">
              <a:gsLst>
                <a:gs pos="0">
                  <a:srgbClr val="420026"/>
                </a:gs>
                <a:gs pos="100000">
                  <a:srgbClr val="DC008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1" name="AutoShape 13"/>
            <p:cNvSpPr>
              <a:spLocks noChangeArrowheads="1"/>
            </p:cNvSpPr>
            <p:nvPr/>
          </p:nvSpPr>
          <p:spPr bwMode="auto">
            <a:xfrm rot="10800000" flipH="1" flipV="1">
              <a:off x="1564" y="3817"/>
              <a:ext cx="109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58 w 21600"/>
                <a:gd name="T13" fmla="*/ 4510 h 21600"/>
                <a:gd name="T14" fmla="*/ 17042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1763713" y="5876925"/>
            <a:ext cx="619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66FF33"/>
                </a:solidFill>
              </a:rPr>
              <a:t>ELISABETTA COSTANTINI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2588" cy="5815012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Sfintere striato</a:t>
            </a:r>
            <a:br>
              <a:rPr lang="it-IT" smtClean="0">
                <a:solidFill>
                  <a:srgbClr val="66FF33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comprende: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 una componente intrinseca o intrauretrale</a:t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>una componente estrinseca o peri-uretrale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rineo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705725" cy="6381750"/>
          </a:xfr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27763" y="3573463"/>
            <a:ext cx="2160587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</a:rPr>
              <a:t>Sfintere uretrale esterno-</a:t>
            </a:r>
            <a:r>
              <a:rPr lang="it-IT" sz="1800">
                <a:solidFill>
                  <a:srgbClr val="FF0000"/>
                </a:solidFill>
              </a:rPr>
              <a:t>INTRAURETRALE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372225" y="5373688"/>
            <a:ext cx="1655763" cy="1054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</a:rPr>
              <a:t>Sfintere uretro vaginale</a:t>
            </a:r>
          </a:p>
          <a:p>
            <a:pPr>
              <a:spcBef>
                <a:spcPct val="50000"/>
              </a:spcBef>
            </a:pPr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429000"/>
            <a:ext cx="1908175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</a:rPr>
              <a:t>Muscolo compressore uretrale-</a:t>
            </a:r>
            <a:r>
              <a:rPr lang="it-IT" sz="1800">
                <a:solidFill>
                  <a:srgbClr val="FF0000"/>
                </a:solidFill>
              </a:rPr>
              <a:t>PERIURETRALE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2708275"/>
            <a:ext cx="288925" cy="779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  </a:t>
            </a:r>
          </a:p>
          <a:p>
            <a:pPr>
              <a:spcBef>
                <a:spcPct val="50000"/>
              </a:spcBef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68538" y="0"/>
            <a:ext cx="4784725" cy="5589588"/>
            <a:chOff x="1505" y="756"/>
            <a:chExt cx="3391" cy="3521"/>
          </a:xfrm>
        </p:grpSpPr>
        <p:sp>
          <p:nvSpPr>
            <p:cNvPr id="14372" name="Oval 3"/>
            <p:cNvSpPr>
              <a:spLocks noChangeArrowheads="1"/>
            </p:cNvSpPr>
            <p:nvPr/>
          </p:nvSpPr>
          <p:spPr bwMode="auto">
            <a:xfrm>
              <a:off x="1505" y="756"/>
              <a:ext cx="3391" cy="2192"/>
            </a:xfrm>
            <a:prstGeom prst="ellips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73" name="Freeform 4"/>
            <p:cNvSpPr>
              <a:spLocks/>
            </p:cNvSpPr>
            <p:nvPr/>
          </p:nvSpPr>
          <p:spPr bwMode="auto">
            <a:xfrm>
              <a:off x="2817" y="2668"/>
              <a:ext cx="678" cy="1476"/>
            </a:xfrm>
            <a:custGeom>
              <a:avLst/>
              <a:gdLst>
                <a:gd name="T0" fmla="*/ 677 w 678"/>
                <a:gd name="T1" fmla="*/ 40 h 1476"/>
                <a:gd name="T2" fmla="*/ 587 w 678"/>
                <a:gd name="T3" fmla="*/ 120 h 1476"/>
                <a:gd name="T4" fmla="*/ 496 w 678"/>
                <a:gd name="T5" fmla="*/ 239 h 1476"/>
                <a:gd name="T6" fmla="*/ 496 w 678"/>
                <a:gd name="T7" fmla="*/ 1475 h 1476"/>
                <a:gd name="T8" fmla="*/ 271 w 678"/>
                <a:gd name="T9" fmla="*/ 1475 h 1476"/>
                <a:gd name="T10" fmla="*/ 271 w 678"/>
                <a:gd name="T11" fmla="*/ 239 h 1476"/>
                <a:gd name="T12" fmla="*/ 135 w 678"/>
                <a:gd name="T13" fmla="*/ 80 h 1476"/>
                <a:gd name="T14" fmla="*/ 45 w 678"/>
                <a:gd name="T15" fmla="*/ 40 h 1476"/>
                <a:gd name="T16" fmla="*/ 0 w 678"/>
                <a:gd name="T17" fmla="*/ 0 h 1476"/>
                <a:gd name="T18" fmla="*/ 135 w 678"/>
                <a:gd name="T19" fmla="*/ 0 h 1476"/>
                <a:gd name="T20" fmla="*/ 271 w 678"/>
                <a:gd name="T21" fmla="*/ 40 h 1476"/>
                <a:gd name="T22" fmla="*/ 451 w 678"/>
                <a:gd name="T23" fmla="*/ 40 h 1476"/>
                <a:gd name="T24" fmla="*/ 587 w 678"/>
                <a:gd name="T25" fmla="*/ 0 h 1476"/>
                <a:gd name="T26" fmla="*/ 677 w 678"/>
                <a:gd name="T27" fmla="*/ 40 h 14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1476"/>
                <a:gd name="T44" fmla="*/ 678 w 678"/>
                <a:gd name="T45" fmla="*/ 1476 h 14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1476">
                  <a:moveTo>
                    <a:pt x="677" y="40"/>
                  </a:moveTo>
                  <a:lnTo>
                    <a:pt x="587" y="120"/>
                  </a:lnTo>
                  <a:lnTo>
                    <a:pt x="496" y="239"/>
                  </a:lnTo>
                  <a:lnTo>
                    <a:pt x="496" y="1475"/>
                  </a:lnTo>
                  <a:lnTo>
                    <a:pt x="271" y="1475"/>
                  </a:lnTo>
                  <a:lnTo>
                    <a:pt x="271" y="239"/>
                  </a:lnTo>
                  <a:lnTo>
                    <a:pt x="135" y="80"/>
                  </a:lnTo>
                  <a:lnTo>
                    <a:pt x="45" y="40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271" y="40"/>
                  </a:lnTo>
                  <a:lnTo>
                    <a:pt x="451" y="40"/>
                  </a:lnTo>
                  <a:lnTo>
                    <a:pt x="587" y="0"/>
                  </a:lnTo>
                  <a:lnTo>
                    <a:pt x="677" y="40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4" name="Oval 5"/>
            <p:cNvSpPr>
              <a:spLocks noChangeArrowheads="1"/>
            </p:cNvSpPr>
            <p:nvPr/>
          </p:nvSpPr>
          <p:spPr bwMode="auto">
            <a:xfrm>
              <a:off x="1731" y="995"/>
              <a:ext cx="2939" cy="1713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75" name="Freeform 6"/>
            <p:cNvSpPr>
              <a:spLocks/>
            </p:cNvSpPr>
            <p:nvPr/>
          </p:nvSpPr>
          <p:spPr bwMode="auto">
            <a:xfrm>
              <a:off x="2568" y="4143"/>
              <a:ext cx="528" cy="134"/>
            </a:xfrm>
            <a:custGeom>
              <a:avLst/>
              <a:gdLst>
                <a:gd name="T0" fmla="*/ 519 w 528"/>
                <a:gd name="T1" fmla="*/ 0 h 134"/>
                <a:gd name="T2" fmla="*/ 527 w 528"/>
                <a:gd name="T3" fmla="*/ 20 h 134"/>
                <a:gd name="T4" fmla="*/ 527 w 528"/>
                <a:gd name="T5" fmla="*/ 40 h 134"/>
                <a:gd name="T6" fmla="*/ 512 w 528"/>
                <a:gd name="T7" fmla="*/ 60 h 134"/>
                <a:gd name="T8" fmla="*/ 504 w 528"/>
                <a:gd name="T9" fmla="*/ 80 h 134"/>
                <a:gd name="T10" fmla="*/ 482 w 528"/>
                <a:gd name="T11" fmla="*/ 93 h 134"/>
                <a:gd name="T12" fmla="*/ 467 w 528"/>
                <a:gd name="T13" fmla="*/ 113 h 134"/>
                <a:gd name="T14" fmla="*/ 444 w 528"/>
                <a:gd name="T15" fmla="*/ 120 h 134"/>
                <a:gd name="T16" fmla="*/ 422 w 528"/>
                <a:gd name="T17" fmla="*/ 126 h 134"/>
                <a:gd name="T18" fmla="*/ 391 w 528"/>
                <a:gd name="T19" fmla="*/ 133 h 134"/>
                <a:gd name="T20" fmla="*/ 369 w 528"/>
                <a:gd name="T21" fmla="*/ 133 h 134"/>
                <a:gd name="T22" fmla="*/ 346 w 528"/>
                <a:gd name="T23" fmla="*/ 133 h 134"/>
                <a:gd name="T24" fmla="*/ 324 w 528"/>
                <a:gd name="T25" fmla="*/ 133 h 134"/>
                <a:gd name="T26" fmla="*/ 301 w 528"/>
                <a:gd name="T27" fmla="*/ 133 h 134"/>
                <a:gd name="T28" fmla="*/ 279 w 528"/>
                <a:gd name="T29" fmla="*/ 133 h 134"/>
                <a:gd name="T30" fmla="*/ 248 w 528"/>
                <a:gd name="T31" fmla="*/ 133 h 134"/>
                <a:gd name="T32" fmla="*/ 218 w 528"/>
                <a:gd name="T33" fmla="*/ 133 h 134"/>
                <a:gd name="T34" fmla="*/ 196 w 528"/>
                <a:gd name="T35" fmla="*/ 133 h 134"/>
                <a:gd name="T36" fmla="*/ 173 w 528"/>
                <a:gd name="T37" fmla="*/ 133 h 134"/>
                <a:gd name="T38" fmla="*/ 151 w 528"/>
                <a:gd name="T39" fmla="*/ 133 h 134"/>
                <a:gd name="T40" fmla="*/ 128 w 528"/>
                <a:gd name="T41" fmla="*/ 133 h 134"/>
                <a:gd name="T42" fmla="*/ 98 w 528"/>
                <a:gd name="T43" fmla="*/ 126 h 134"/>
                <a:gd name="T44" fmla="*/ 75 w 528"/>
                <a:gd name="T45" fmla="*/ 126 h 134"/>
                <a:gd name="T46" fmla="*/ 45 w 528"/>
                <a:gd name="T47" fmla="*/ 126 h 134"/>
                <a:gd name="T48" fmla="*/ 23 w 528"/>
                <a:gd name="T49" fmla="*/ 126 h 134"/>
                <a:gd name="T50" fmla="*/ 0 w 528"/>
                <a:gd name="T51" fmla="*/ 126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8"/>
                <a:gd name="T79" fmla="*/ 0 h 134"/>
                <a:gd name="T80" fmla="*/ 528 w 528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8" h="134">
                  <a:moveTo>
                    <a:pt x="519" y="0"/>
                  </a:moveTo>
                  <a:lnTo>
                    <a:pt x="527" y="20"/>
                  </a:lnTo>
                  <a:lnTo>
                    <a:pt x="527" y="40"/>
                  </a:lnTo>
                  <a:lnTo>
                    <a:pt x="512" y="60"/>
                  </a:lnTo>
                  <a:lnTo>
                    <a:pt x="504" y="80"/>
                  </a:lnTo>
                  <a:lnTo>
                    <a:pt x="482" y="93"/>
                  </a:lnTo>
                  <a:lnTo>
                    <a:pt x="467" y="113"/>
                  </a:lnTo>
                  <a:lnTo>
                    <a:pt x="444" y="120"/>
                  </a:lnTo>
                  <a:lnTo>
                    <a:pt x="422" y="126"/>
                  </a:lnTo>
                  <a:lnTo>
                    <a:pt x="391" y="133"/>
                  </a:lnTo>
                  <a:lnTo>
                    <a:pt x="369" y="133"/>
                  </a:lnTo>
                  <a:lnTo>
                    <a:pt x="346" y="133"/>
                  </a:lnTo>
                  <a:lnTo>
                    <a:pt x="324" y="133"/>
                  </a:lnTo>
                  <a:lnTo>
                    <a:pt x="301" y="133"/>
                  </a:lnTo>
                  <a:lnTo>
                    <a:pt x="279" y="133"/>
                  </a:lnTo>
                  <a:lnTo>
                    <a:pt x="248" y="133"/>
                  </a:lnTo>
                  <a:lnTo>
                    <a:pt x="218" y="133"/>
                  </a:lnTo>
                  <a:lnTo>
                    <a:pt x="196" y="133"/>
                  </a:lnTo>
                  <a:lnTo>
                    <a:pt x="173" y="133"/>
                  </a:lnTo>
                  <a:lnTo>
                    <a:pt x="151" y="133"/>
                  </a:lnTo>
                  <a:lnTo>
                    <a:pt x="128" y="133"/>
                  </a:lnTo>
                  <a:lnTo>
                    <a:pt x="98" y="126"/>
                  </a:lnTo>
                  <a:lnTo>
                    <a:pt x="75" y="126"/>
                  </a:lnTo>
                  <a:lnTo>
                    <a:pt x="45" y="126"/>
                  </a:lnTo>
                  <a:lnTo>
                    <a:pt x="23" y="126"/>
                  </a:lnTo>
                  <a:lnTo>
                    <a:pt x="0" y="126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6" name="Freeform 7"/>
            <p:cNvSpPr>
              <a:spLocks/>
            </p:cNvSpPr>
            <p:nvPr/>
          </p:nvSpPr>
          <p:spPr bwMode="auto">
            <a:xfrm>
              <a:off x="3291" y="4143"/>
              <a:ext cx="529" cy="134"/>
            </a:xfrm>
            <a:custGeom>
              <a:avLst/>
              <a:gdLst>
                <a:gd name="T0" fmla="*/ 8 w 529"/>
                <a:gd name="T1" fmla="*/ 0 h 134"/>
                <a:gd name="T2" fmla="*/ 0 w 529"/>
                <a:gd name="T3" fmla="*/ 20 h 134"/>
                <a:gd name="T4" fmla="*/ 0 w 529"/>
                <a:gd name="T5" fmla="*/ 40 h 134"/>
                <a:gd name="T6" fmla="*/ 15 w 529"/>
                <a:gd name="T7" fmla="*/ 60 h 134"/>
                <a:gd name="T8" fmla="*/ 23 w 529"/>
                <a:gd name="T9" fmla="*/ 80 h 134"/>
                <a:gd name="T10" fmla="*/ 45 w 529"/>
                <a:gd name="T11" fmla="*/ 93 h 134"/>
                <a:gd name="T12" fmla="*/ 60 w 529"/>
                <a:gd name="T13" fmla="*/ 113 h 134"/>
                <a:gd name="T14" fmla="*/ 83 w 529"/>
                <a:gd name="T15" fmla="*/ 120 h 134"/>
                <a:gd name="T16" fmla="*/ 106 w 529"/>
                <a:gd name="T17" fmla="*/ 126 h 134"/>
                <a:gd name="T18" fmla="*/ 136 w 529"/>
                <a:gd name="T19" fmla="*/ 133 h 134"/>
                <a:gd name="T20" fmla="*/ 158 w 529"/>
                <a:gd name="T21" fmla="*/ 133 h 134"/>
                <a:gd name="T22" fmla="*/ 181 w 529"/>
                <a:gd name="T23" fmla="*/ 133 h 134"/>
                <a:gd name="T24" fmla="*/ 204 w 529"/>
                <a:gd name="T25" fmla="*/ 133 h 134"/>
                <a:gd name="T26" fmla="*/ 226 w 529"/>
                <a:gd name="T27" fmla="*/ 133 h 134"/>
                <a:gd name="T28" fmla="*/ 249 w 529"/>
                <a:gd name="T29" fmla="*/ 133 h 134"/>
                <a:gd name="T30" fmla="*/ 279 w 529"/>
                <a:gd name="T31" fmla="*/ 133 h 134"/>
                <a:gd name="T32" fmla="*/ 309 w 529"/>
                <a:gd name="T33" fmla="*/ 133 h 134"/>
                <a:gd name="T34" fmla="*/ 332 w 529"/>
                <a:gd name="T35" fmla="*/ 133 h 134"/>
                <a:gd name="T36" fmla="*/ 355 w 529"/>
                <a:gd name="T37" fmla="*/ 133 h 134"/>
                <a:gd name="T38" fmla="*/ 377 w 529"/>
                <a:gd name="T39" fmla="*/ 133 h 134"/>
                <a:gd name="T40" fmla="*/ 400 w 529"/>
                <a:gd name="T41" fmla="*/ 133 h 134"/>
                <a:gd name="T42" fmla="*/ 430 w 529"/>
                <a:gd name="T43" fmla="*/ 126 h 134"/>
                <a:gd name="T44" fmla="*/ 453 w 529"/>
                <a:gd name="T45" fmla="*/ 126 h 134"/>
                <a:gd name="T46" fmla="*/ 483 w 529"/>
                <a:gd name="T47" fmla="*/ 126 h 134"/>
                <a:gd name="T48" fmla="*/ 505 w 529"/>
                <a:gd name="T49" fmla="*/ 126 h 134"/>
                <a:gd name="T50" fmla="*/ 528 w 529"/>
                <a:gd name="T51" fmla="*/ 126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9"/>
                <a:gd name="T79" fmla="*/ 0 h 134"/>
                <a:gd name="T80" fmla="*/ 529 w 529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9" h="134">
                  <a:moveTo>
                    <a:pt x="8" y="0"/>
                  </a:moveTo>
                  <a:lnTo>
                    <a:pt x="0" y="20"/>
                  </a:lnTo>
                  <a:lnTo>
                    <a:pt x="0" y="40"/>
                  </a:lnTo>
                  <a:lnTo>
                    <a:pt x="15" y="60"/>
                  </a:lnTo>
                  <a:lnTo>
                    <a:pt x="23" y="80"/>
                  </a:lnTo>
                  <a:lnTo>
                    <a:pt x="45" y="93"/>
                  </a:lnTo>
                  <a:lnTo>
                    <a:pt x="60" y="113"/>
                  </a:lnTo>
                  <a:lnTo>
                    <a:pt x="83" y="120"/>
                  </a:lnTo>
                  <a:lnTo>
                    <a:pt x="106" y="126"/>
                  </a:lnTo>
                  <a:lnTo>
                    <a:pt x="136" y="133"/>
                  </a:lnTo>
                  <a:lnTo>
                    <a:pt x="158" y="133"/>
                  </a:lnTo>
                  <a:lnTo>
                    <a:pt x="181" y="133"/>
                  </a:lnTo>
                  <a:lnTo>
                    <a:pt x="204" y="133"/>
                  </a:lnTo>
                  <a:lnTo>
                    <a:pt x="226" y="133"/>
                  </a:lnTo>
                  <a:lnTo>
                    <a:pt x="249" y="133"/>
                  </a:lnTo>
                  <a:lnTo>
                    <a:pt x="279" y="133"/>
                  </a:lnTo>
                  <a:lnTo>
                    <a:pt x="309" y="133"/>
                  </a:lnTo>
                  <a:lnTo>
                    <a:pt x="332" y="133"/>
                  </a:lnTo>
                  <a:lnTo>
                    <a:pt x="355" y="133"/>
                  </a:lnTo>
                  <a:lnTo>
                    <a:pt x="377" y="133"/>
                  </a:lnTo>
                  <a:lnTo>
                    <a:pt x="400" y="133"/>
                  </a:lnTo>
                  <a:lnTo>
                    <a:pt x="430" y="126"/>
                  </a:lnTo>
                  <a:lnTo>
                    <a:pt x="453" y="126"/>
                  </a:lnTo>
                  <a:lnTo>
                    <a:pt x="483" y="126"/>
                  </a:lnTo>
                  <a:lnTo>
                    <a:pt x="505" y="126"/>
                  </a:lnTo>
                  <a:lnTo>
                    <a:pt x="528" y="126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7" name="Freeform 8"/>
            <p:cNvSpPr>
              <a:spLocks/>
            </p:cNvSpPr>
            <p:nvPr/>
          </p:nvSpPr>
          <p:spPr bwMode="auto">
            <a:xfrm>
              <a:off x="1731" y="2748"/>
              <a:ext cx="724" cy="1516"/>
            </a:xfrm>
            <a:custGeom>
              <a:avLst/>
              <a:gdLst>
                <a:gd name="T0" fmla="*/ 226 w 724"/>
                <a:gd name="T1" fmla="*/ 0 h 1516"/>
                <a:gd name="T2" fmla="*/ 249 w 724"/>
                <a:gd name="T3" fmla="*/ 7 h 1516"/>
                <a:gd name="T4" fmla="*/ 271 w 724"/>
                <a:gd name="T5" fmla="*/ 7 h 1516"/>
                <a:gd name="T6" fmla="*/ 294 w 724"/>
                <a:gd name="T7" fmla="*/ 7 h 1516"/>
                <a:gd name="T8" fmla="*/ 316 w 724"/>
                <a:gd name="T9" fmla="*/ 7 h 1516"/>
                <a:gd name="T10" fmla="*/ 346 w 724"/>
                <a:gd name="T11" fmla="*/ 27 h 1516"/>
                <a:gd name="T12" fmla="*/ 362 w 724"/>
                <a:gd name="T13" fmla="*/ 47 h 1516"/>
                <a:gd name="T14" fmla="*/ 384 w 724"/>
                <a:gd name="T15" fmla="*/ 53 h 1516"/>
                <a:gd name="T16" fmla="*/ 407 w 724"/>
                <a:gd name="T17" fmla="*/ 66 h 1516"/>
                <a:gd name="T18" fmla="*/ 497 w 724"/>
                <a:gd name="T19" fmla="*/ 80 h 1516"/>
                <a:gd name="T20" fmla="*/ 587 w 724"/>
                <a:gd name="T21" fmla="*/ 120 h 1516"/>
                <a:gd name="T22" fmla="*/ 678 w 724"/>
                <a:gd name="T23" fmla="*/ 199 h 1516"/>
                <a:gd name="T24" fmla="*/ 678 w 724"/>
                <a:gd name="T25" fmla="*/ 279 h 1516"/>
                <a:gd name="T26" fmla="*/ 723 w 724"/>
                <a:gd name="T27" fmla="*/ 359 h 1516"/>
                <a:gd name="T28" fmla="*/ 723 w 724"/>
                <a:gd name="T29" fmla="*/ 518 h 1516"/>
                <a:gd name="T30" fmla="*/ 678 w 724"/>
                <a:gd name="T31" fmla="*/ 718 h 1516"/>
                <a:gd name="T32" fmla="*/ 723 w 724"/>
                <a:gd name="T33" fmla="*/ 1316 h 1516"/>
                <a:gd name="T34" fmla="*/ 723 w 724"/>
                <a:gd name="T35" fmla="*/ 1435 h 1516"/>
                <a:gd name="T36" fmla="*/ 678 w 724"/>
                <a:gd name="T37" fmla="*/ 1515 h 1516"/>
                <a:gd name="T38" fmla="*/ 587 w 724"/>
                <a:gd name="T39" fmla="*/ 1515 h 1516"/>
                <a:gd name="T40" fmla="*/ 497 w 724"/>
                <a:gd name="T41" fmla="*/ 1515 h 1516"/>
                <a:gd name="T42" fmla="*/ 452 w 724"/>
                <a:gd name="T43" fmla="*/ 1515 h 1516"/>
                <a:gd name="T44" fmla="*/ 362 w 724"/>
                <a:gd name="T45" fmla="*/ 1515 h 1516"/>
                <a:gd name="T46" fmla="*/ 316 w 724"/>
                <a:gd name="T47" fmla="*/ 1515 h 1516"/>
                <a:gd name="T48" fmla="*/ 271 w 724"/>
                <a:gd name="T49" fmla="*/ 1475 h 1516"/>
                <a:gd name="T50" fmla="*/ 226 w 724"/>
                <a:gd name="T51" fmla="*/ 1435 h 1516"/>
                <a:gd name="T52" fmla="*/ 226 w 724"/>
                <a:gd name="T53" fmla="*/ 1356 h 1516"/>
                <a:gd name="T54" fmla="*/ 316 w 724"/>
                <a:gd name="T55" fmla="*/ 1196 h 1516"/>
                <a:gd name="T56" fmla="*/ 316 w 724"/>
                <a:gd name="T57" fmla="*/ 478 h 1516"/>
                <a:gd name="T58" fmla="*/ 271 w 724"/>
                <a:gd name="T59" fmla="*/ 399 h 1516"/>
                <a:gd name="T60" fmla="*/ 181 w 724"/>
                <a:gd name="T61" fmla="*/ 279 h 1516"/>
                <a:gd name="T62" fmla="*/ 90 w 724"/>
                <a:gd name="T63" fmla="*/ 239 h 1516"/>
                <a:gd name="T64" fmla="*/ 45 w 724"/>
                <a:gd name="T65" fmla="*/ 199 h 1516"/>
                <a:gd name="T66" fmla="*/ 0 w 724"/>
                <a:gd name="T67" fmla="*/ 120 h 1516"/>
                <a:gd name="T68" fmla="*/ 90 w 724"/>
                <a:gd name="T69" fmla="*/ 40 h 1516"/>
                <a:gd name="T70" fmla="*/ 136 w 724"/>
                <a:gd name="T71" fmla="*/ 0 h 1516"/>
                <a:gd name="T72" fmla="*/ 181 w 724"/>
                <a:gd name="T73" fmla="*/ 0 h 1516"/>
                <a:gd name="T74" fmla="*/ 226 w 724"/>
                <a:gd name="T75" fmla="*/ 0 h 1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4"/>
                <a:gd name="T115" fmla="*/ 0 h 1516"/>
                <a:gd name="T116" fmla="*/ 724 w 724"/>
                <a:gd name="T117" fmla="*/ 1516 h 1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4" h="1516">
                  <a:moveTo>
                    <a:pt x="226" y="0"/>
                  </a:moveTo>
                  <a:lnTo>
                    <a:pt x="249" y="7"/>
                  </a:lnTo>
                  <a:lnTo>
                    <a:pt x="271" y="7"/>
                  </a:lnTo>
                  <a:lnTo>
                    <a:pt x="294" y="7"/>
                  </a:lnTo>
                  <a:lnTo>
                    <a:pt x="316" y="7"/>
                  </a:lnTo>
                  <a:lnTo>
                    <a:pt x="346" y="27"/>
                  </a:lnTo>
                  <a:lnTo>
                    <a:pt x="362" y="47"/>
                  </a:lnTo>
                  <a:lnTo>
                    <a:pt x="384" y="53"/>
                  </a:lnTo>
                  <a:lnTo>
                    <a:pt x="407" y="66"/>
                  </a:lnTo>
                  <a:lnTo>
                    <a:pt x="497" y="80"/>
                  </a:lnTo>
                  <a:lnTo>
                    <a:pt x="587" y="120"/>
                  </a:lnTo>
                  <a:lnTo>
                    <a:pt x="678" y="199"/>
                  </a:lnTo>
                  <a:lnTo>
                    <a:pt x="678" y="279"/>
                  </a:lnTo>
                  <a:lnTo>
                    <a:pt x="723" y="359"/>
                  </a:lnTo>
                  <a:lnTo>
                    <a:pt x="723" y="518"/>
                  </a:lnTo>
                  <a:lnTo>
                    <a:pt x="678" y="718"/>
                  </a:lnTo>
                  <a:lnTo>
                    <a:pt x="723" y="1316"/>
                  </a:lnTo>
                  <a:lnTo>
                    <a:pt x="723" y="1435"/>
                  </a:lnTo>
                  <a:lnTo>
                    <a:pt x="678" y="1515"/>
                  </a:lnTo>
                  <a:lnTo>
                    <a:pt x="587" y="1515"/>
                  </a:lnTo>
                  <a:lnTo>
                    <a:pt x="497" y="1515"/>
                  </a:lnTo>
                  <a:lnTo>
                    <a:pt x="452" y="1515"/>
                  </a:lnTo>
                  <a:lnTo>
                    <a:pt x="362" y="1515"/>
                  </a:lnTo>
                  <a:lnTo>
                    <a:pt x="316" y="1515"/>
                  </a:lnTo>
                  <a:lnTo>
                    <a:pt x="271" y="1475"/>
                  </a:lnTo>
                  <a:lnTo>
                    <a:pt x="226" y="1435"/>
                  </a:lnTo>
                  <a:lnTo>
                    <a:pt x="226" y="1356"/>
                  </a:lnTo>
                  <a:lnTo>
                    <a:pt x="316" y="1196"/>
                  </a:lnTo>
                  <a:lnTo>
                    <a:pt x="316" y="478"/>
                  </a:lnTo>
                  <a:lnTo>
                    <a:pt x="271" y="399"/>
                  </a:lnTo>
                  <a:lnTo>
                    <a:pt x="181" y="279"/>
                  </a:lnTo>
                  <a:lnTo>
                    <a:pt x="90" y="239"/>
                  </a:lnTo>
                  <a:lnTo>
                    <a:pt x="45" y="199"/>
                  </a:lnTo>
                  <a:lnTo>
                    <a:pt x="0" y="120"/>
                  </a:lnTo>
                  <a:lnTo>
                    <a:pt x="90" y="40"/>
                  </a:lnTo>
                  <a:lnTo>
                    <a:pt x="136" y="0"/>
                  </a:lnTo>
                  <a:lnTo>
                    <a:pt x="181" y="0"/>
                  </a:lnTo>
                  <a:lnTo>
                    <a:pt x="226" y="0"/>
                  </a:lnTo>
                </a:path>
              </a:pathLst>
            </a:custGeom>
            <a:pattFill prst="zigZag">
              <a:fgClr>
                <a:schemeClr val="bg1"/>
              </a:fgClr>
              <a:bgClr>
                <a:schemeClr val="folHlink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8" name="Freeform 9"/>
            <p:cNvSpPr>
              <a:spLocks/>
            </p:cNvSpPr>
            <p:nvPr/>
          </p:nvSpPr>
          <p:spPr bwMode="auto">
            <a:xfrm>
              <a:off x="3947" y="2708"/>
              <a:ext cx="724" cy="1516"/>
            </a:xfrm>
            <a:custGeom>
              <a:avLst/>
              <a:gdLst>
                <a:gd name="T0" fmla="*/ 497 w 724"/>
                <a:gd name="T1" fmla="*/ 0 h 1516"/>
                <a:gd name="T2" fmla="*/ 474 w 724"/>
                <a:gd name="T3" fmla="*/ 7 h 1516"/>
                <a:gd name="T4" fmla="*/ 452 w 724"/>
                <a:gd name="T5" fmla="*/ 7 h 1516"/>
                <a:gd name="T6" fmla="*/ 429 w 724"/>
                <a:gd name="T7" fmla="*/ 7 h 1516"/>
                <a:gd name="T8" fmla="*/ 407 w 724"/>
                <a:gd name="T9" fmla="*/ 7 h 1516"/>
                <a:gd name="T10" fmla="*/ 377 w 724"/>
                <a:gd name="T11" fmla="*/ 27 h 1516"/>
                <a:gd name="T12" fmla="*/ 362 w 724"/>
                <a:gd name="T13" fmla="*/ 47 h 1516"/>
                <a:gd name="T14" fmla="*/ 339 w 724"/>
                <a:gd name="T15" fmla="*/ 53 h 1516"/>
                <a:gd name="T16" fmla="*/ 316 w 724"/>
                <a:gd name="T17" fmla="*/ 66 h 1516"/>
                <a:gd name="T18" fmla="*/ 226 w 724"/>
                <a:gd name="T19" fmla="*/ 80 h 1516"/>
                <a:gd name="T20" fmla="*/ 136 w 724"/>
                <a:gd name="T21" fmla="*/ 120 h 1516"/>
                <a:gd name="T22" fmla="*/ 45 w 724"/>
                <a:gd name="T23" fmla="*/ 199 h 1516"/>
                <a:gd name="T24" fmla="*/ 45 w 724"/>
                <a:gd name="T25" fmla="*/ 279 h 1516"/>
                <a:gd name="T26" fmla="*/ 0 w 724"/>
                <a:gd name="T27" fmla="*/ 359 h 1516"/>
                <a:gd name="T28" fmla="*/ 0 w 724"/>
                <a:gd name="T29" fmla="*/ 518 h 1516"/>
                <a:gd name="T30" fmla="*/ 45 w 724"/>
                <a:gd name="T31" fmla="*/ 718 h 1516"/>
                <a:gd name="T32" fmla="*/ 0 w 724"/>
                <a:gd name="T33" fmla="*/ 1316 h 1516"/>
                <a:gd name="T34" fmla="*/ 0 w 724"/>
                <a:gd name="T35" fmla="*/ 1435 h 1516"/>
                <a:gd name="T36" fmla="*/ 45 w 724"/>
                <a:gd name="T37" fmla="*/ 1515 h 1516"/>
                <a:gd name="T38" fmla="*/ 136 w 724"/>
                <a:gd name="T39" fmla="*/ 1515 h 1516"/>
                <a:gd name="T40" fmla="*/ 226 w 724"/>
                <a:gd name="T41" fmla="*/ 1515 h 1516"/>
                <a:gd name="T42" fmla="*/ 271 w 724"/>
                <a:gd name="T43" fmla="*/ 1515 h 1516"/>
                <a:gd name="T44" fmla="*/ 362 w 724"/>
                <a:gd name="T45" fmla="*/ 1515 h 1516"/>
                <a:gd name="T46" fmla="*/ 407 w 724"/>
                <a:gd name="T47" fmla="*/ 1515 h 1516"/>
                <a:gd name="T48" fmla="*/ 452 w 724"/>
                <a:gd name="T49" fmla="*/ 1475 h 1516"/>
                <a:gd name="T50" fmla="*/ 497 w 724"/>
                <a:gd name="T51" fmla="*/ 1435 h 1516"/>
                <a:gd name="T52" fmla="*/ 497 w 724"/>
                <a:gd name="T53" fmla="*/ 1356 h 1516"/>
                <a:gd name="T54" fmla="*/ 407 w 724"/>
                <a:gd name="T55" fmla="*/ 1196 h 1516"/>
                <a:gd name="T56" fmla="*/ 407 w 724"/>
                <a:gd name="T57" fmla="*/ 478 h 1516"/>
                <a:gd name="T58" fmla="*/ 452 w 724"/>
                <a:gd name="T59" fmla="*/ 399 h 1516"/>
                <a:gd name="T60" fmla="*/ 542 w 724"/>
                <a:gd name="T61" fmla="*/ 279 h 1516"/>
                <a:gd name="T62" fmla="*/ 633 w 724"/>
                <a:gd name="T63" fmla="*/ 239 h 1516"/>
                <a:gd name="T64" fmla="*/ 678 w 724"/>
                <a:gd name="T65" fmla="*/ 199 h 1516"/>
                <a:gd name="T66" fmla="*/ 723 w 724"/>
                <a:gd name="T67" fmla="*/ 120 h 1516"/>
                <a:gd name="T68" fmla="*/ 633 w 724"/>
                <a:gd name="T69" fmla="*/ 40 h 1516"/>
                <a:gd name="T70" fmla="*/ 587 w 724"/>
                <a:gd name="T71" fmla="*/ 0 h 1516"/>
                <a:gd name="T72" fmla="*/ 542 w 724"/>
                <a:gd name="T73" fmla="*/ 0 h 1516"/>
                <a:gd name="T74" fmla="*/ 497 w 724"/>
                <a:gd name="T75" fmla="*/ 0 h 1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4"/>
                <a:gd name="T115" fmla="*/ 0 h 1516"/>
                <a:gd name="T116" fmla="*/ 724 w 724"/>
                <a:gd name="T117" fmla="*/ 1516 h 1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4" h="1516">
                  <a:moveTo>
                    <a:pt x="497" y="0"/>
                  </a:moveTo>
                  <a:lnTo>
                    <a:pt x="474" y="7"/>
                  </a:lnTo>
                  <a:lnTo>
                    <a:pt x="452" y="7"/>
                  </a:lnTo>
                  <a:lnTo>
                    <a:pt x="429" y="7"/>
                  </a:lnTo>
                  <a:lnTo>
                    <a:pt x="407" y="7"/>
                  </a:lnTo>
                  <a:lnTo>
                    <a:pt x="377" y="27"/>
                  </a:lnTo>
                  <a:lnTo>
                    <a:pt x="362" y="47"/>
                  </a:lnTo>
                  <a:lnTo>
                    <a:pt x="339" y="53"/>
                  </a:lnTo>
                  <a:lnTo>
                    <a:pt x="316" y="66"/>
                  </a:lnTo>
                  <a:lnTo>
                    <a:pt x="226" y="80"/>
                  </a:lnTo>
                  <a:lnTo>
                    <a:pt x="136" y="120"/>
                  </a:lnTo>
                  <a:lnTo>
                    <a:pt x="45" y="199"/>
                  </a:lnTo>
                  <a:lnTo>
                    <a:pt x="45" y="279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45" y="718"/>
                  </a:lnTo>
                  <a:lnTo>
                    <a:pt x="0" y="1316"/>
                  </a:lnTo>
                  <a:lnTo>
                    <a:pt x="0" y="1435"/>
                  </a:lnTo>
                  <a:lnTo>
                    <a:pt x="45" y="1515"/>
                  </a:lnTo>
                  <a:lnTo>
                    <a:pt x="136" y="1515"/>
                  </a:lnTo>
                  <a:lnTo>
                    <a:pt x="226" y="1515"/>
                  </a:lnTo>
                  <a:lnTo>
                    <a:pt x="271" y="1515"/>
                  </a:lnTo>
                  <a:lnTo>
                    <a:pt x="362" y="1515"/>
                  </a:lnTo>
                  <a:lnTo>
                    <a:pt x="407" y="1515"/>
                  </a:lnTo>
                  <a:lnTo>
                    <a:pt x="452" y="1475"/>
                  </a:lnTo>
                  <a:lnTo>
                    <a:pt x="497" y="1435"/>
                  </a:lnTo>
                  <a:lnTo>
                    <a:pt x="497" y="1356"/>
                  </a:lnTo>
                  <a:lnTo>
                    <a:pt x="407" y="1196"/>
                  </a:lnTo>
                  <a:lnTo>
                    <a:pt x="407" y="478"/>
                  </a:lnTo>
                  <a:lnTo>
                    <a:pt x="452" y="399"/>
                  </a:lnTo>
                  <a:lnTo>
                    <a:pt x="542" y="279"/>
                  </a:lnTo>
                  <a:lnTo>
                    <a:pt x="633" y="239"/>
                  </a:lnTo>
                  <a:lnTo>
                    <a:pt x="678" y="199"/>
                  </a:lnTo>
                  <a:lnTo>
                    <a:pt x="723" y="120"/>
                  </a:lnTo>
                  <a:lnTo>
                    <a:pt x="633" y="40"/>
                  </a:lnTo>
                  <a:lnTo>
                    <a:pt x="587" y="0"/>
                  </a:lnTo>
                  <a:lnTo>
                    <a:pt x="542" y="0"/>
                  </a:lnTo>
                  <a:lnTo>
                    <a:pt x="497" y="0"/>
                  </a:lnTo>
                </a:path>
              </a:pathLst>
            </a:custGeom>
            <a:pattFill prst="zigZag">
              <a:fgClr>
                <a:schemeClr val="bg1"/>
              </a:fgClr>
              <a:bgClr>
                <a:schemeClr val="folHlink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9" name="Freeform 10"/>
            <p:cNvSpPr>
              <a:spLocks/>
            </p:cNvSpPr>
            <p:nvPr/>
          </p:nvSpPr>
          <p:spPr bwMode="auto">
            <a:xfrm>
              <a:off x="2545" y="2868"/>
              <a:ext cx="363" cy="1356"/>
            </a:xfrm>
            <a:custGeom>
              <a:avLst/>
              <a:gdLst>
                <a:gd name="T0" fmla="*/ 136 w 363"/>
                <a:gd name="T1" fmla="*/ 0 h 1356"/>
                <a:gd name="T2" fmla="*/ 226 w 363"/>
                <a:gd name="T3" fmla="*/ 80 h 1356"/>
                <a:gd name="T4" fmla="*/ 272 w 363"/>
                <a:gd name="T5" fmla="*/ 159 h 1356"/>
                <a:gd name="T6" fmla="*/ 272 w 363"/>
                <a:gd name="T7" fmla="*/ 319 h 1356"/>
                <a:gd name="T8" fmla="*/ 362 w 363"/>
                <a:gd name="T9" fmla="*/ 1275 h 1356"/>
                <a:gd name="T10" fmla="*/ 317 w 363"/>
                <a:gd name="T11" fmla="*/ 1355 h 1356"/>
                <a:gd name="T12" fmla="*/ 272 w 363"/>
                <a:gd name="T13" fmla="*/ 1355 h 1356"/>
                <a:gd name="T14" fmla="*/ 181 w 363"/>
                <a:gd name="T15" fmla="*/ 1196 h 1356"/>
                <a:gd name="T16" fmla="*/ 91 w 363"/>
                <a:gd name="T17" fmla="*/ 1036 h 1356"/>
                <a:gd name="T18" fmla="*/ 0 w 363"/>
                <a:gd name="T19" fmla="*/ 837 h 1356"/>
                <a:gd name="T20" fmla="*/ 0 w 363"/>
                <a:gd name="T21" fmla="*/ 678 h 1356"/>
                <a:gd name="T22" fmla="*/ 0 w 363"/>
                <a:gd name="T23" fmla="*/ 438 h 1356"/>
                <a:gd name="T24" fmla="*/ 45 w 363"/>
                <a:gd name="T25" fmla="*/ 279 h 1356"/>
                <a:gd name="T26" fmla="*/ 91 w 363"/>
                <a:gd name="T27" fmla="*/ 120 h 1356"/>
                <a:gd name="T28" fmla="*/ 136 w 363"/>
                <a:gd name="T29" fmla="*/ 80 h 1356"/>
                <a:gd name="T30" fmla="*/ 136 w 363"/>
                <a:gd name="T31" fmla="*/ 0 h 1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3"/>
                <a:gd name="T49" fmla="*/ 0 h 1356"/>
                <a:gd name="T50" fmla="*/ 363 w 363"/>
                <a:gd name="T51" fmla="*/ 1356 h 13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3" h="1356">
                  <a:moveTo>
                    <a:pt x="136" y="0"/>
                  </a:moveTo>
                  <a:lnTo>
                    <a:pt x="226" y="80"/>
                  </a:lnTo>
                  <a:lnTo>
                    <a:pt x="272" y="159"/>
                  </a:lnTo>
                  <a:lnTo>
                    <a:pt x="272" y="319"/>
                  </a:lnTo>
                  <a:lnTo>
                    <a:pt x="362" y="1275"/>
                  </a:lnTo>
                  <a:lnTo>
                    <a:pt x="317" y="1355"/>
                  </a:lnTo>
                  <a:lnTo>
                    <a:pt x="272" y="1355"/>
                  </a:lnTo>
                  <a:lnTo>
                    <a:pt x="181" y="1196"/>
                  </a:lnTo>
                  <a:lnTo>
                    <a:pt x="91" y="1036"/>
                  </a:lnTo>
                  <a:lnTo>
                    <a:pt x="0" y="837"/>
                  </a:lnTo>
                  <a:lnTo>
                    <a:pt x="0" y="678"/>
                  </a:lnTo>
                  <a:lnTo>
                    <a:pt x="0" y="438"/>
                  </a:lnTo>
                  <a:lnTo>
                    <a:pt x="45" y="279"/>
                  </a:lnTo>
                  <a:lnTo>
                    <a:pt x="91" y="120"/>
                  </a:lnTo>
                  <a:lnTo>
                    <a:pt x="136" y="80"/>
                  </a:lnTo>
                  <a:lnTo>
                    <a:pt x="136" y="0"/>
                  </a:lnTo>
                </a:path>
              </a:pathLst>
            </a:custGeom>
            <a:pattFill prst="lgConfetti">
              <a:fgClr>
                <a:srgbClr val="00FF00"/>
              </a:fgClr>
              <a:bgClr>
                <a:schemeClr val="bg1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0" name="Freeform 11"/>
            <p:cNvSpPr>
              <a:spLocks/>
            </p:cNvSpPr>
            <p:nvPr/>
          </p:nvSpPr>
          <p:spPr bwMode="auto">
            <a:xfrm>
              <a:off x="3494" y="2868"/>
              <a:ext cx="363" cy="1356"/>
            </a:xfrm>
            <a:custGeom>
              <a:avLst/>
              <a:gdLst>
                <a:gd name="T0" fmla="*/ 226 w 363"/>
                <a:gd name="T1" fmla="*/ 0 h 1356"/>
                <a:gd name="T2" fmla="*/ 136 w 363"/>
                <a:gd name="T3" fmla="*/ 80 h 1356"/>
                <a:gd name="T4" fmla="*/ 91 w 363"/>
                <a:gd name="T5" fmla="*/ 159 h 1356"/>
                <a:gd name="T6" fmla="*/ 91 w 363"/>
                <a:gd name="T7" fmla="*/ 319 h 1356"/>
                <a:gd name="T8" fmla="*/ 0 w 363"/>
                <a:gd name="T9" fmla="*/ 1275 h 1356"/>
                <a:gd name="T10" fmla="*/ 45 w 363"/>
                <a:gd name="T11" fmla="*/ 1355 h 1356"/>
                <a:gd name="T12" fmla="*/ 91 w 363"/>
                <a:gd name="T13" fmla="*/ 1355 h 1356"/>
                <a:gd name="T14" fmla="*/ 181 w 363"/>
                <a:gd name="T15" fmla="*/ 1196 h 1356"/>
                <a:gd name="T16" fmla="*/ 272 w 363"/>
                <a:gd name="T17" fmla="*/ 1036 h 1356"/>
                <a:gd name="T18" fmla="*/ 362 w 363"/>
                <a:gd name="T19" fmla="*/ 837 h 1356"/>
                <a:gd name="T20" fmla="*/ 362 w 363"/>
                <a:gd name="T21" fmla="*/ 678 h 1356"/>
                <a:gd name="T22" fmla="*/ 362 w 363"/>
                <a:gd name="T23" fmla="*/ 438 h 1356"/>
                <a:gd name="T24" fmla="*/ 317 w 363"/>
                <a:gd name="T25" fmla="*/ 279 h 1356"/>
                <a:gd name="T26" fmla="*/ 272 w 363"/>
                <a:gd name="T27" fmla="*/ 120 h 1356"/>
                <a:gd name="T28" fmla="*/ 226 w 363"/>
                <a:gd name="T29" fmla="*/ 80 h 1356"/>
                <a:gd name="T30" fmla="*/ 226 w 363"/>
                <a:gd name="T31" fmla="*/ 0 h 1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3"/>
                <a:gd name="T49" fmla="*/ 0 h 1356"/>
                <a:gd name="T50" fmla="*/ 363 w 363"/>
                <a:gd name="T51" fmla="*/ 1356 h 13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3" h="1356">
                  <a:moveTo>
                    <a:pt x="226" y="0"/>
                  </a:moveTo>
                  <a:lnTo>
                    <a:pt x="136" y="80"/>
                  </a:lnTo>
                  <a:lnTo>
                    <a:pt x="91" y="159"/>
                  </a:lnTo>
                  <a:lnTo>
                    <a:pt x="91" y="319"/>
                  </a:lnTo>
                  <a:lnTo>
                    <a:pt x="0" y="1275"/>
                  </a:lnTo>
                  <a:lnTo>
                    <a:pt x="45" y="1355"/>
                  </a:lnTo>
                  <a:lnTo>
                    <a:pt x="91" y="1355"/>
                  </a:lnTo>
                  <a:lnTo>
                    <a:pt x="181" y="1196"/>
                  </a:lnTo>
                  <a:lnTo>
                    <a:pt x="272" y="1036"/>
                  </a:lnTo>
                  <a:lnTo>
                    <a:pt x="362" y="837"/>
                  </a:lnTo>
                  <a:lnTo>
                    <a:pt x="362" y="678"/>
                  </a:lnTo>
                  <a:lnTo>
                    <a:pt x="362" y="438"/>
                  </a:lnTo>
                  <a:lnTo>
                    <a:pt x="317" y="279"/>
                  </a:lnTo>
                  <a:lnTo>
                    <a:pt x="272" y="120"/>
                  </a:lnTo>
                  <a:lnTo>
                    <a:pt x="226" y="80"/>
                  </a:lnTo>
                  <a:lnTo>
                    <a:pt x="226" y="0"/>
                  </a:lnTo>
                </a:path>
              </a:pathLst>
            </a:custGeom>
            <a:pattFill prst="lgConfetti">
              <a:fgClr>
                <a:srgbClr val="00FF00"/>
              </a:fgClr>
              <a:bgClr>
                <a:schemeClr val="bg1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1" name="Freeform 12"/>
            <p:cNvSpPr>
              <a:spLocks/>
            </p:cNvSpPr>
            <p:nvPr/>
          </p:nvSpPr>
          <p:spPr bwMode="auto">
            <a:xfrm>
              <a:off x="3494" y="2908"/>
              <a:ext cx="46" cy="1196"/>
            </a:xfrm>
            <a:custGeom>
              <a:avLst/>
              <a:gdLst>
                <a:gd name="T0" fmla="*/ 45 w 46"/>
                <a:gd name="T1" fmla="*/ 0 h 1196"/>
                <a:gd name="T2" fmla="*/ 0 w 46"/>
                <a:gd name="T3" fmla="*/ 120 h 1196"/>
                <a:gd name="T4" fmla="*/ 0 w 46"/>
                <a:gd name="T5" fmla="*/ 1195 h 1196"/>
                <a:gd name="T6" fmla="*/ 0 60000 65536"/>
                <a:gd name="T7" fmla="*/ 0 60000 65536"/>
                <a:gd name="T8" fmla="*/ 0 60000 65536"/>
                <a:gd name="T9" fmla="*/ 0 w 46"/>
                <a:gd name="T10" fmla="*/ 0 h 1196"/>
                <a:gd name="T11" fmla="*/ 46 w 46"/>
                <a:gd name="T12" fmla="*/ 1196 h 1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196">
                  <a:moveTo>
                    <a:pt x="45" y="0"/>
                  </a:moveTo>
                  <a:lnTo>
                    <a:pt x="0" y="120"/>
                  </a:lnTo>
                  <a:lnTo>
                    <a:pt x="0" y="1195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2" name="Freeform 13"/>
            <p:cNvSpPr>
              <a:spLocks/>
            </p:cNvSpPr>
            <p:nvPr/>
          </p:nvSpPr>
          <p:spPr bwMode="auto">
            <a:xfrm>
              <a:off x="2862" y="2948"/>
              <a:ext cx="46" cy="1196"/>
            </a:xfrm>
            <a:custGeom>
              <a:avLst/>
              <a:gdLst>
                <a:gd name="T0" fmla="*/ 0 w 46"/>
                <a:gd name="T1" fmla="*/ 0 h 1196"/>
                <a:gd name="T2" fmla="*/ 45 w 46"/>
                <a:gd name="T3" fmla="*/ 120 h 1196"/>
                <a:gd name="T4" fmla="*/ 45 w 46"/>
                <a:gd name="T5" fmla="*/ 1195 h 1196"/>
                <a:gd name="T6" fmla="*/ 0 60000 65536"/>
                <a:gd name="T7" fmla="*/ 0 60000 65536"/>
                <a:gd name="T8" fmla="*/ 0 60000 65536"/>
                <a:gd name="T9" fmla="*/ 0 w 46"/>
                <a:gd name="T10" fmla="*/ 0 h 1196"/>
                <a:gd name="T11" fmla="*/ 46 w 46"/>
                <a:gd name="T12" fmla="*/ 1196 h 1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196">
                  <a:moveTo>
                    <a:pt x="0" y="0"/>
                  </a:moveTo>
                  <a:lnTo>
                    <a:pt x="45" y="120"/>
                  </a:lnTo>
                  <a:lnTo>
                    <a:pt x="45" y="1195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3" name="Freeform 14"/>
            <p:cNvSpPr>
              <a:spLocks/>
            </p:cNvSpPr>
            <p:nvPr/>
          </p:nvSpPr>
          <p:spPr bwMode="auto">
            <a:xfrm>
              <a:off x="3359" y="2948"/>
              <a:ext cx="136" cy="1236"/>
            </a:xfrm>
            <a:custGeom>
              <a:avLst/>
              <a:gdLst>
                <a:gd name="T0" fmla="*/ 135 w 136"/>
                <a:gd name="T1" fmla="*/ 0 h 1236"/>
                <a:gd name="T2" fmla="*/ 45 w 136"/>
                <a:gd name="T3" fmla="*/ 0 h 1236"/>
                <a:gd name="T4" fmla="*/ 0 w 136"/>
                <a:gd name="T5" fmla="*/ 80 h 1236"/>
                <a:gd name="T6" fmla="*/ 0 w 136"/>
                <a:gd name="T7" fmla="*/ 996 h 1236"/>
                <a:gd name="T8" fmla="*/ 45 w 136"/>
                <a:gd name="T9" fmla="*/ 1235 h 1236"/>
                <a:gd name="T10" fmla="*/ 45 w 136"/>
                <a:gd name="T11" fmla="*/ 120 h 1236"/>
                <a:gd name="T12" fmla="*/ 90 w 136"/>
                <a:gd name="T13" fmla="*/ 80 h 1236"/>
                <a:gd name="T14" fmla="*/ 90 w 136"/>
                <a:gd name="T15" fmla="*/ 0 h 1236"/>
                <a:gd name="T16" fmla="*/ 135 w 136"/>
                <a:gd name="T17" fmla="*/ 0 h 1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1236"/>
                <a:gd name="T29" fmla="*/ 136 w 136"/>
                <a:gd name="T30" fmla="*/ 1236 h 1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1236">
                  <a:moveTo>
                    <a:pt x="135" y="0"/>
                  </a:moveTo>
                  <a:lnTo>
                    <a:pt x="45" y="0"/>
                  </a:lnTo>
                  <a:lnTo>
                    <a:pt x="0" y="80"/>
                  </a:lnTo>
                  <a:lnTo>
                    <a:pt x="0" y="996"/>
                  </a:lnTo>
                  <a:lnTo>
                    <a:pt x="45" y="1235"/>
                  </a:lnTo>
                  <a:lnTo>
                    <a:pt x="45" y="120"/>
                  </a:lnTo>
                  <a:lnTo>
                    <a:pt x="90" y="80"/>
                  </a:lnTo>
                  <a:lnTo>
                    <a:pt x="90" y="0"/>
                  </a:lnTo>
                  <a:lnTo>
                    <a:pt x="135" y="0"/>
                  </a:lnTo>
                </a:path>
              </a:pathLst>
            </a:custGeom>
            <a:solidFill>
              <a:srgbClr val="FFC5C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4" name="Freeform 15"/>
            <p:cNvSpPr>
              <a:spLocks/>
            </p:cNvSpPr>
            <p:nvPr/>
          </p:nvSpPr>
          <p:spPr bwMode="auto">
            <a:xfrm>
              <a:off x="2907" y="2948"/>
              <a:ext cx="136" cy="1236"/>
            </a:xfrm>
            <a:custGeom>
              <a:avLst/>
              <a:gdLst>
                <a:gd name="T0" fmla="*/ 0 w 136"/>
                <a:gd name="T1" fmla="*/ 0 h 1236"/>
                <a:gd name="T2" fmla="*/ 90 w 136"/>
                <a:gd name="T3" fmla="*/ 0 h 1236"/>
                <a:gd name="T4" fmla="*/ 135 w 136"/>
                <a:gd name="T5" fmla="*/ 80 h 1236"/>
                <a:gd name="T6" fmla="*/ 135 w 136"/>
                <a:gd name="T7" fmla="*/ 996 h 1236"/>
                <a:gd name="T8" fmla="*/ 90 w 136"/>
                <a:gd name="T9" fmla="*/ 1235 h 1236"/>
                <a:gd name="T10" fmla="*/ 90 w 136"/>
                <a:gd name="T11" fmla="*/ 120 h 1236"/>
                <a:gd name="T12" fmla="*/ 45 w 136"/>
                <a:gd name="T13" fmla="*/ 80 h 1236"/>
                <a:gd name="T14" fmla="*/ 45 w 136"/>
                <a:gd name="T15" fmla="*/ 0 h 1236"/>
                <a:gd name="T16" fmla="*/ 0 w 136"/>
                <a:gd name="T17" fmla="*/ 0 h 1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1236"/>
                <a:gd name="T29" fmla="*/ 136 w 136"/>
                <a:gd name="T30" fmla="*/ 1236 h 1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1236">
                  <a:moveTo>
                    <a:pt x="0" y="0"/>
                  </a:moveTo>
                  <a:lnTo>
                    <a:pt x="90" y="0"/>
                  </a:lnTo>
                  <a:lnTo>
                    <a:pt x="135" y="80"/>
                  </a:lnTo>
                  <a:lnTo>
                    <a:pt x="135" y="996"/>
                  </a:lnTo>
                  <a:lnTo>
                    <a:pt x="90" y="1235"/>
                  </a:lnTo>
                  <a:lnTo>
                    <a:pt x="90" y="120"/>
                  </a:lnTo>
                  <a:lnTo>
                    <a:pt x="45" y="8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C5C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85" name="Rectangle 16"/>
            <p:cNvSpPr>
              <a:spLocks noChangeArrowheads="1"/>
            </p:cNvSpPr>
            <p:nvPr/>
          </p:nvSpPr>
          <p:spPr bwMode="auto">
            <a:xfrm>
              <a:off x="2936" y="3046"/>
              <a:ext cx="45" cy="1117"/>
            </a:xfrm>
            <a:prstGeom prst="rect">
              <a:avLst/>
            </a:prstGeom>
            <a:pattFill prst="narHorz">
              <a:fgClr>
                <a:srgbClr val="EAEC5E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86" name="Rectangle 17"/>
            <p:cNvSpPr>
              <a:spLocks noChangeArrowheads="1"/>
            </p:cNvSpPr>
            <p:nvPr/>
          </p:nvSpPr>
          <p:spPr bwMode="auto">
            <a:xfrm>
              <a:off x="3415" y="3058"/>
              <a:ext cx="45" cy="1116"/>
            </a:xfrm>
            <a:prstGeom prst="rect">
              <a:avLst/>
            </a:prstGeom>
            <a:pattFill prst="narHorz">
              <a:fgClr>
                <a:srgbClr val="EAEC5E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7019925" y="2924175"/>
            <a:ext cx="1819275" cy="831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Pavimento </a:t>
            </a:r>
          </a:p>
          <a:p>
            <a:pPr eaLnBrk="0" hangingPunct="0">
              <a:defRPr/>
            </a:pPr>
            <a:r>
              <a:rPr lang="it-IT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pelvico</a:t>
            </a:r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6877050" y="4365625"/>
            <a:ext cx="2243138" cy="4667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Rabdosfintere</a:t>
            </a: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0" y="3141663"/>
            <a:ext cx="2085975" cy="831850"/>
          </a:xfrm>
          <a:prstGeom prst="rect">
            <a:avLst/>
          </a:prstGeom>
          <a:noFill/>
          <a:ln w="12700">
            <a:solidFill>
              <a:srgbClr val="FFC5CF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it-IT" sz="2400" b="1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M. liscia </a:t>
            </a:r>
          </a:p>
          <a:p>
            <a:pPr algn="ctr" eaLnBrk="0" hangingPunct="0">
              <a:defRPr/>
            </a:pPr>
            <a:r>
              <a:rPr lang="it-IT" sz="2400" b="1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longitudinale</a:t>
            </a:r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468313" y="4581525"/>
            <a:ext cx="1465262" cy="831850"/>
          </a:xfrm>
          <a:prstGeom prst="rect">
            <a:avLst/>
          </a:prstGeom>
          <a:noFill/>
          <a:ln w="12700">
            <a:solidFill>
              <a:srgbClr val="EAEC5E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M.liscia </a:t>
            </a:r>
          </a:p>
          <a:p>
            <a:pPr eaLnBrk="0" hangingPunct="0">
              <a:defRPr/>
            </a:pPr>
            <a:r>
              <a:rPr lang="it-IT" sz="24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circolare</a:t>
            </a:r>
          </a:p>
        </p:txBody>
      </p:sp>
      <p:grpSp>
        <p:nvGrpSpPr>
          <p:cNvPr id="14343" name="Group 22"/>
          <p:cNvGrpSpPr>
            <a:grpSpLocks/>
          </p:cNvGrpSpPr>
          <p:nvPr/>
        </p:nvGrpSpPr>
        <p:grpSpPr bwMode="auto">
          <a:xfrm>
            <a:off x="5292725" y="4508500"/>
            <a:ext cx="1539875" cy="214313"/>
            <a:chOff x="3635" y="3773"/>
            <a:chExt cx="1091" cy="135"/>
          </a:xfrm>
        </p:grpSpPr>
        <p:sp>
          <p:nvSpPr>
            <p:cNvPr id="14367" name="Freeform 23"/>
            <p:cNvSpPr>
              <a:spLocks/>
            </p:cNvSpPr>
            <p:nvPr/>
          </p:nvSpPr>
          <p:spPr bwMode="auto">
            <a:xfrm>
              <a:off x="3635" y="3773"/>
              <a:ext cx="1043" cy="127"/>
            </a:xfrm>
            <a:custGeom>
              <a:avLst/>
              <a:gdLst>
                <a:gd name="T0" fmla="*/ 1042 w 1043"/>
                <a:gd name="T1" fmla="*/ 28 h 127"/>
                <a:gd name="T2" fmla="*/ 1042 w 1043"/>
                <a:gd name="T3" fmla="*/ 99 h 127"/>
                <a:gd name="T4" fmla="*/ 393 w 1043"/>
                <a:gd name="T5" fmla="*/ 99 h 127"/>
                <a:gd name="T6" fmla="*/ 393 w 1043"/>
                <a:gd name="T7" fmla="*/ 126 h 127"/>
                <a:gd name="T8" fmla="*/ 0 w 1043"/>
                <a:gd name="T9" fmla="*/ 63 h 127"/>
                <a:gd name="T10" fmla="*/ 393 w 1043"/>
                <a:gd name="T11" fmla="*/ 0 h 127"/>
                <a:gd name="T12" fmla="*/ 393 w 1043"/>
                <a:gd name="T13" fmla="*/ 28 h 127"/>
                <a:gd name="T14" fmla="*/ 1042 w 1043"/>
                <a:gd name="T15" fmla="*/ 28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3"/>
                <a:gd name="T25" fmla="*/ 0 h 127"/>
                <a:gd name="T26" fmla="*/ 1043 w 1043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3" h="127">
                  <a:moveTo>
                    <a:pt x="1042" y="28"/>
                  </a:moveTo>
                  <a:lnTo>
                    <a:pt x="1042" y="99"/>
                  </a:lnTo>
                  <a:lnTo>
                    <a:pt x="393" y="99"/>
                  </a:lnTo>
                  <a:lnTo>
                    <a:pt x="393" y="126"/>
                  </a:lnTo>
                  <a:lnTo>
                    <a:pt x="0" y="63"/>
                  </a:lnTo>
                  <a:lnTo>
                    <a:pt x="393" y="0"/>
                  </a:lnTo>
                  <a:lnTo>
                    <a:pt x="393" y="28"/>
                  </a:lnTo>
                  <a:lnTo>
                    <a:pt x="1042" y="2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8" name="Freeform 24"/>
            <p:cNvSpPr>
              <a:spLocks/>
            </p:cNvSpPr>
            <p:nvPr/>
          </p:nvSpPr>
          <p:spPr bwMode="auto">
            <a:xfrm>
              <a:off x="4028" y="3872"/>
              <a:ext cx="697" cy="9"/>
            </a:xfrm>
            <a:custGeom>
              <a:avLst/>
              <a:gdLst>
                <a:gd name="T0" fmla="*/ 47 w 697"/>
                <a:gd name="T1" fmla="*/ 8 h 9"/>
                <a:gd name="T2" fmla="*/ 0 w 697"/>
                <a:gd name="T3" fmla="*/ 0 h 9"/>
                <a:gd name="T4" fmla="*/ 650 w 697"/>
                <a:gd name="T5" fmla="*/ 0 h 9"/>
                <a:gd name="T6" fmla="*/ 696 w 697"/>
                <a:gd name="T7" fmla="*/ 8 h 9"/>
                <a:gd name="T8" fmla="*/ 47 w 69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7"/>
                <a:gd name="T16" fmla="*/ 0 h 9"/>
                <a:gd name="T17" fmla="*/ 697 w 69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7" h="9">
                  <a:moveTo>
                    <a:pt x="47" y="8"/>
                  </a:moveTo>
                  <a:lnTo>
                    <a:pt x="0" y="0"/>
                  </a:lnTo>
                  <a:lnTo>
                    <a:pt x="650" y="0"/>
                  </a:lnTo>
                  <a:lnTo>
                    <a:pt x="696" y="8"/>
                  </a:lnTo>
                  <a:lnTo>
                    <a:pt x="47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9" name="Freeform 25"/>
            <p:cNvSpPr>
              <a:spLocks/>
            </p:cNvSpPr>
            <p:nvPr/>
          </p:nvSpPr>
          <p:spPr bwMode="auto">
            <a:xfrm>
              <a:off x="4028" y="3872"/>
              <a:ext cx="48" cy="36"/>
            </a:xfrm>
            <a:custGeom>
              <a:avLst/>
              <a:gdLst>
                <a:gd name="T0" fmla="*/ 47 w 48"/>
                <a:gd name="T1" fmla="*/ 8 h 36"/>
                <a:gd name="T2" fmla="*/ 0 w 48"/>
                <a:gd name="T3" fmla="*/ 0 h 36"/>
                <a:gd name="T4" fmla="*/ 0 w 48"/>
                <a:gd name="T5" fmla="*/ 27 h 36"/>
                <a:gd name="T6" fmla="*/ 47 w 48"/>
                <a:gd name="T7" fmla="*/ 35 h 36"/>
                <a:gd name="T8" fmla="*/ 47 w 48"/>
                <a:gd name="T9" fmla="*/ 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6"/>
                <a:gd name="T17" fmla="*/ 48 w 4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6">
                  <a:moveTo>
                    <a:pt x="47" y="8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7" y="35"/>
                  </a:lnTo>
                  <a:lnTo>
                    <a:pt x="47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0" name="Freeform 26"/>
            <p:cNvSpPr>
              <a:spLocks/>
            </p:cNvSpPr>
            <p:nvPr/>
          </p:nvSpPr>
          <p:spPr bwMode="auto">
            <a:xfrm>
              <a:off x="4677" y="3801"/>
              <a:ext cx="49" cy="80"/>
            </a:xfrm>
            <a:custGeom>
              <a:avLst/>
              <a:gdLst>
                <a:gd name="T0" fmla="*/ 48 w 49"/>
                <a:gd name="T1" fmla="*/ 8 h 80"/>
                <a:gd name="T2" fmla="*/ 0 w 49"/>
                <a:gd name="T3" fmla="*/ 0 h 80"/>
                <a:gd name="T4" fmla="*/ 0 w 49"/>
                <a:gd name="T5" fmla="*/ 71 h 80"/>
                <a:gd name="T6" fmla="*/ 48 w 49"/>
                <a:gd name="T7" fmla="*/ 79 h 80"/>
                <a:gd name="T8" fmla="*/ 48 w 49"/>
                <a:gd name="T9" fmla="*/ 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0"/>
                <a:gd name="T17" fmla="*/ 49 w 4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0">
                  <a:moveTo>
                    <a:pt x="48" y="8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48" y="79"/>
                  </a:lnTo>
                  <a:lnTo>
                    <a:pt x="48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1" name="Freeform 27"/>
            <p:cNvSpPr>
              <a:spLocks/>
            </p:cNvSpPr>
            <p:nvPr/>
          </p:nvSpPr>
          <p:spPr bwMode="auto">
            <a:xfrm>
              <a:off x="4028" y="3773"/>
              <a:ext cx="48" cy="29"/>
            </a:xfrm>
            <a:custGeom>
              <a:avLst/>
              <a:gdLst>
                <a:gd name="T0" fmla="*/ 47 w 48"/>
                <a:gd name="T1" fmla="*/ 28 h 29"/>
                <a:gd name="T2" fmla="*/ 0 w 48"/>
                <a:gd name="T3" fmla="*/ 28 h 29"/>
                <a:gd name="T4" fmla="*/ 0 w 48"/>
                <a:gd name="T5" fmla="*/ 0 h 29"/>
                <a:gd name="T6" fmla="*/ 47 w 48"/>
                <a:gd name="T7" fmla="*/ 8 h 29"/>
                <a:gd name="T8" fmla="*/ 47 w 48"/>
                <a:gd name="T9" fmla="*/ 2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"/>
                <a:gd name="T17" fmla="*/ 48 w 4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">
                  <a:moveTo>
                    <a:pt x="4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47" y="8"/>
                  </a:lnTo>
                  <a:lnTo>
                    <a:pt x="47" y="2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344" name="Group 28"/>
          <p:cNvGrpSpPr>
            <a:grpSpLocks/>
          </p:cNvGrpSpPr>
          <p:nvPr/>
        </p:nvGrpSpPr>
        <p:grpSpPr bwMode="auto">
          <a:xfrm>
            <a:off x="6227763" y="3284538"/>
            <a:ext cx="869950" cy="255587"/>
            <a:chOff x="4352" y="3013"/>
            <a:chExt cx="616" cy="161"/>
          </a:xfrm>
        </p:grpSpPr>
        <p:sp>
          <p:nvSpPr>
            <p:cNvPr id="14362" name="Freeform 29"/>
            <p:cNvSpPr>
              <a:spLocks/>
            </p:cNvSpPr>
            <p:nvPr/>
          </p:nvSpPr>
          <p:spPr bwMode="auto">
            <a:xfrm>
              <a:off x="4352" y="3013"/>
              <a:ext cx="589" cy="152"/>
            </a:xfrm>
            <a:custGeom>
              <a:avLst/>
              <a:gdLst>
                <a:gd name="T0" fmla="*/ 588 w 589"/>
                <a:gd name="T1" fmla="*/ 34 h 152"/>
                <a:gd name="T2" fmla="*/ 588 w 589"/>
                <a:gd name="T3" fmla="*/ 118 h 152"/>
                <a:gd name="T4" fmla="*/ 222 w 589"/>
                <a:gd name="T5" fmla="*/ 118 h 152"/>
                <a:gd name="T6" fmla="*/ 222 w 589"/>
                <a:gd name="T7" fmla="*/ 151 h 152"/>
                <a:gd name="T8" fmla="*/ 0 w 589"/>
                <a:gd name="T9" fmla="*/ 76 h 152"/>
                <a:gd name="T10" fmla="*/ 222 w 589"/>
                <a:gd name="T11" fmla="*/ 0 h 152"/>
                <a:gd name="T12" fmla="*/ 222 w 589"/>
                <a:gd name="T13" fmla="*/ 34 h 152"/>
                <a:gd name="T14" fmla="*/ 588 w 589"/>
                <a:gd name="T15" fmla="*/ 34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9"/>
                <a:gd name="T25" fmla="*/ 0 h 152"/>
                <a:gd name="T26" fmla="*/ 589 w 589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9" h="152">
                  <a:moveTo>
                    <a:pt x="588" y="34"/>
                  </a:moveTo>
                  <a:lnTo>
                    <a:pt x="588" y="118"/>
                  </a:lnTo>
                  <a:lnTo>
                    <a:pt x="222" y="118"/>
                  </a:lnTo>
                  <a:lnTo>
                    <a:pt x="222" y="151"/>
                  </a:lnTo>
                  <a:lnTo>
                    <a:pt x="0" y="76"/>
                  </a:lnTo>
                  <a:lnTo>
                    <a:pt x="222" y="0"/>
                  </a:lnTo>
                  <a:lnTo>
                    <a:pt x="222" y="34"/>
                  </a:lnTo>
                  <a:lnTo>
                    <a:pt x="588" y="34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3" name="Freeform 30"/>
            <p:cNvSpPr>
              <a:spLocks/>
            </p:cNvSpPr>
            <p:nvPr/>
          </p:nvSpPr>
          <p:spPr bwMode="auto">
            <a:xfrm>
              <a:off x="4573" y="3131"/>
              <a:ext cx="395" cy="11"/>
            </a:xfrm>
            <a:custGeom>
              <a:avLst/>
              <a:gdLst>
                <a:gd name="T0" fmla="*/ 27 w 395"/>
                <a:gd name="T1" fmla="*/ 10 h 11"/>
                <a:gd name="T2" fmla="*/ 0 w 395"/>
                <a:gd name="T3" fmla="*/ 0 h 11"/>
                <a:gd name="T4" fmla="*/ 368 w 395"/>
                <a:gd name="T5" fmla="*/ 0 h 11"/>
                <a:gd name="T6" fmla="*/ 394 w 395"/>
                <a:gd name="T7" fmla="*/ 10 h 11"/>
                <a:gd name="T8" fmla="*/ 27 w 395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11"/>
                <a:gd name="T17" fmla="*/ 395 w 39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11">
                  <a:moveTo>
                    <a:pt x="27" y="10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94" y="10"/>
                  </a:lnTo>
                  <a:lnTo>
                    <a:pt x="27" y="1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4" name="Freeform 31"/>
            <p:cNvSpPr>
              <a:spLocks/>
            </p:cNvSpPr>
            <p:nvPr/>
          </p:nvSpPr>
          <p:spPr bwMode="auto">
            <a:xfrm>
              <a:off x="4573" y="3131"/>
              <a:ext cx="27" cy="43"/>
            </a:xfrm>
            <a:custGeom>
              <a:avLst/>
              <a:gdLst>
                <a:gd name="T0" fmla="*/ 26 w 27"/>
                <a:gd name="T1" fmla="*/ 9 h 43"/>
                <a:gd name="T2" fmla="*/ 0 w 27"/>
                <a:gd name="T3" fmla="*/ 0 h 43"/>
                <a:gd name="T4" fmla="*/ 0 w 27"/>
                <a:gd name="T5" fmla="*/ 33 h 43"/>
                <a:gd name="T6" fmla="*/ 26 w 27"/>
                <a:gd name="T7" fmla="*/ 42 h 43"/>
                <a:gd name="T8" fmla="*/ 26 w 27"/>
                <a:gd name="T9" fmla="*/ 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3"/>
                <a:gd name="T17" fmla="*/ 27 w 2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3">
                  <a:moveTo>
                    <a:pt x="26" y="9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6" y="42"/>
                  </a:lnTo>
                  <a:lnTo>
                    <a:pt x="26" y="9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5" name="Freeform 32"/>
            <p:cNvSpPr>
              <a:spLocks/>
            </p:cNvSpPr>
            <p:nvPr/>
          </p:nvSpPr>
          <p:spPr bwMode="auto">
            <a:xfrm>
              <a:off x="4940" y="3046"/>
              <a:ext cx="28" cy="96"/>
            </a:xfrm>
            <a:custGeom>
              <a:avLst/>
              <a:gdLst>
                <a:gd name="T0" fmla="*/ 27 w 28"/>
                <a:gd name="T1" fmla="*/ 10 h 96"/>
                <a:gd name="T2" fmla="*/ 0 w 28"/>
                <a:gd name="T3" fmla="*/ 0 h 96"/>
                <a:gd name="T4" fmla="*/ 0 w 28"/>
                <a:gd name="T5" fmla="*/ 85 h 96"/>
                <a:gd name="T6" fmla="*/ 27 w 28"/>
                <a:gd name="T7" fmla="*/ 95 h 96"/>
                <a:gd name="T8" fmla="*/ 27 w 28"/>
                <a:gd name="T9" fmla="*/ 1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6"/>
                <a:gd name="T17" fmla="*/ 28 w 2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6">
                  <a:moveTo>
                    <a:pt x="27" y="1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27" y="95"/>
                  </a:lnTo>
                  <a:lnTo>
                    <a:pt x="27" y="1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6" name="Freeform 33"/>
            <p:cNvSpPr>
              <a:spLocks/>
            </p:cNvSpPr>
            <p:nvPr/>
          </p:nvSpPr>
          <p:spPr bwMode="auto">
            <a:xfrm>
              <a:off x="4573" y="3013"/>
              <a:ext cx="27" cy="34"/>
            </a:xfrm>
            <a:custGeom>
              <a:avLst/>
              <a:gdLst>
                <a:gd name="T0" fmla="*/ 26 w 27"/>
                <a:gd name="T1" fmla="*/ 33 h 34"/>
                <a:gd name="T2" fmla="*/ 0 w 27"/>
                <a:gd name="T3" fmla="*/ 33 h 34"/>
                <a:gd name="T4" fmla="*/ 0 w 27"/>
                <a:gd name="T5" fmla="*/ 0 h 34"/>
                <a:gd name="T6" fmla="*/ 26 w 27"/>
                <a:gd name="T7" fmla="*/ 9 h 34"/>
                <a:gd name="T8" fmla="*/ 26 w 27"/>
                <a:gd name="T9" fmla="*/ 3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26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26" y="9"/>
                  </a:lnTo>
                  <a:lnTo>
                    <a:pt x="26" y="33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3698" name="Rectangle 34"/>
          <p:cNvSpPr>
            <a:spLocks noChangeArrowheads="1"/>
          </p:cNvSpPr>
          <p:nvPr/>
        </p:nvSpPr>
        <p:spPr bwMode="auto">
          <a:xfrm>
            <a:off x="0" y="692150"/>
            <a:ext cx="3194050" cy="13843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SFINTERE </a:t>
            </a:r>
          </a:p>
          <a:p>
            <a:pPr eaLnBrk="0" hangingPunct="0"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URETRALE</a:t>
            </a:r>
          </a:p>
          <a:p>
            <a:pPr eaLnBrk="0" hangingPunct="0">
              <a:defRPr/>
            </a:pPr>
            <a:r>
              <a:rPr lang="it-IT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intrinseca</a:t>
            </a:r>
          </a:p>
        </p:txBody>
      </p:sp>
      <p:grpSp>
        <p:nvGrpSpPr>
          <p:cNvPr id="14346" name="Group 35"/>
          <p:cNvGrpSpPr>
            <a:grpSpLocks/>
          </p:cNvGrpSpPr>
          <p:nvPr/>
        </p:nvGrpSpPr>
        <p:grpSpPr bwMode="auto">
          <a:xfrm>
            <a:off x="2268538" y="3573463"/>
            <a:ext cx="2230437" cy="174625"/>
            <a:chOff x="1481" y="3167"/>
            <a:chExt cx="1580" cy="110"/>
          </a:xfrm>
        </p:grpSpPr>
        <p:sp>
          <p:nvSpPr>
            <p:cNvPr id="14357" name="Freeform 36"/>
            <p:cNvSpPr>
              <a:spLocks/>
            </p:cNvSpPr>
            <p:nvPr/>
          </p:nvSpPr>
          <p:spPr bwMode="auto">
            <a:xfrm>
              <a:off x="1551" y="3167"/>
              <a:ext cx="1510" cy="104"/>
            </a:xfrm>
            <a:custGeom>
              <a:avLst/>
              <a:gdLst>
                <a:gd name="T0" fmla="*/ 0 w 1510"/>
                <a:gd name="T1" fmla="*/ 23 h 104"/>
                <a:gd name="T2" fmla="*/ 0 w 1510"/>
                <a:gd name="T3" fmla="*/ 81 h 104"/>
                <a:gd name="T4" fmla="*/ 940 w 1510"/>
                <a:gd name="T5" fmla="*/ 81 h 104"/>
                <a:gd name="T6" fmla="*/ 940 w 1510"/>
                <a:gd name="T7" fmla="*/ 103 h 104"/>
                <a:gd name="T8" fmla="*/ 1509 w 1510"/>
                <a:gd name="T9" fmla="*/ 52 h 104"/>
                <a:gd name="T10" fmla="*/ 940 w 1510"/>
                <a:gd name="T11" fmla="*/ 0 h 104"/>
                <a:gd name="T12" fmla="*/ 940 w 1510"/>
                <a:gd name="T13" fmla="*/ 23 h 104"/>
                <a:gd name="T14" fmla="*/ 0 w 1510"/>
                <a:gd name="T15" fmla="*/ 23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0"/>
                <a:gd name="T25" fmla="*/ 0 h 104"/>
                <a:gd name="T26" fmla="*/ 1510 w 1510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0" h="104">
                  <a:moveTo>
                    <a:pt x="0" y="23"/>
                  </a:moveTo>
                  <a:lnTo>
                    <a:pt x="0" y="81"/>
                  </a:lnTo>
                  <a:lnTo>
                    <a:pt x="940" y="81"/>
                  </a:lnTo>
                  <a:lnTo>
                    <a:pt x="940" y="103"/>
                  </a:lnTo>
                  <a:lnTo>
                    <a:pt x="1509" y="52"/>
                  </a:lnTo>
                  <a:lnTo>
                    <a:pt x="940" y="0"/>
                  </a:lnTo>
                  <a:lnTo>
                    <a:pt x="940" y="23"/>
                  </a:lnTo>
                  <a:lnTo>
                    <a:pt x="0" y="2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8" name="Freeform 37"/>
            <p:cNvSpPr>
              <a:spLocks/>
            </p:cNvSpPr>
            <p:nvPr/>
          </p:nvSpPr>
          <p:spPr bwMode="auto">
            <a:xfrm>
              <a:off x="1483" y="3247"/>
              <a:ext cx="1009" cy="9"/>
            </a:xfrm>
            <a:custGeom>
              <a:avLst/>
              <a:gdLst>
                <a:gd name="T0" fmla="*/ 940 w 1009"/>
                <a:gd name="T1" fmla="*/ 8 h 9"/>
                <a:gd name="T2" fmla="*/ 1008 w 1009"/>
                <a:gd name="T3" fmla="*/ 0 h 9"/>
                <a:gd name="T4" fmla="*/ 66 w 1009"/>
                <a:gd name="T5" fmla="*/ 0 h 9"/>
                <a:gd name="T6" fmla="*/ 0 w 1009"/>
                <a:gd name="T7" fmla="*/ 8 h 9"/>
                <a:gd name="T8" fmla="*/ 940 w 1009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9"/>
                <a:gd name="T16" fmla="*/ 0 h 9"/>
                <a:gd name="T17" fmla="*/ 1009 w 100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9" h="9">
                  <a:moveTo>
                    <a:pt x="940" y="8"/>
                  </a:moveTo>
                  <a:lnTo>
                    <a:pt x="1008" y="0"/>
                  </a:lnTo>
                  <a:lnTo>
                    <a:pt x="66" y="0"/>
                  </a:lnTo>
                  <a:lnTo>
                    <a:pt x="0" y="8"/>
                  </a:lnTo>
                  <a:lnTo>
                    <a:pt x="940" y="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9" name="Freeform 38"/>
            <p:cNvSpPr>
              <a:spLocks/>
            </p:cNvSpPr>
            <p:nvPr/>
          </p:nvSpPr>
          <p:spPr bwMode="auto">
            <a:xfrm>
              <a:off x="2423" y="3247"/>
              <a:ext cx="69" cy="30"/>
            </a:xfrm>
            <a:custGeom>
              <a:avLst/>
              <a:gdLst>
                <a:gd name="T0" fmla="*/ 0 w 69"/>
                <a:gd name="T1" fmla="*/ 7 h 30"/>
                <a:gd name="T2" fmla="*/ 68 w 69"/>
                <a:gd name="T3" fmla="*/ 0 h 30"/>
                <a:gd name="T4" fmla="*/ 68 w 69"/>
                <a:gd name="T5" fmla="*/ 23 h 30"/>
                <a:gd name="T6" fmla="*/ 0 w 69"/>
                <a:gd name="T7" fmla="*/ 29 h 30"/>
                <a:gd name="T8" fmla="*/ 0 w 69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30"/>
                <a:gd name="T17" fmla="*/ 69 w 6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30">
                  <a:moveTo>
                    <a:pt x="0" y="7"/>
                  </a:moveTo>
                  <a:lnTo>
                    <a:pt x="68" y="0"/>
                  </a:lnTo>
                  <a:lnTo>
                    <a:pt x="68" y="23"/>
                  </a:lnTo>
                  <a:lnTo>
                    <a:pt x="0" y="29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0" name="Freeform 39"/>
            <p:cNvSpPr>
              <a:spLocks/>
            </p:cNvSpPr>
            <p:nvPr/>
          </p:nvSpPr>
          <p:spPr bwMode="auto">
            <a:xfrm>
              <a:off x="1481" y="3191"/>
              <a:ext cx="71" cy="65"/>
            </a:xfrm>
            <a:custGeom>
              <a:avLst/>
              <a:gdLst>
                <a:gd name="T0" fmla="*/ 0 w 71"/>
                <a:gd name="T1" fmla="*/ 7 h 65"/>
                <a:gd name="T2" fmla="*/ 70 w 71"/>
                <a:gd name="T3" fmla="*/ 0 h 65"/>
                <a:gd name="T4" fmla="*/ 70 w 71"/>
                <a:gd name="T5" fmla="*/ 58 h 65"/>
                <a:gd name="T6" fmla="*/ 0 w 71"/>
                <a:gd name="T7" fmla="*/ 64 h 65"/>
                <a:gd name="T8" fmla="*/ 0 w 71"/>
                <a:gd name="T9" fmla="*/ 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5"/>
                <a:gd name="T17" fmla="*/ 71 w 7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5">
                  <a:moveTo>
                    <a:pt x="0" y="7"/>
                  </a:moveTo>
                  <a:lnTo>
                    <a:pt x="70" y="0"/>
                  </a:lnTo>
                  <a:lnTo>
                    <a:pt x="70" y="58"/>
                  </a:lnTo>
                  <a:lnTo>
                    <a:pt x="0" y="64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Freeform 40"/>
            <p:cNvSpPr>
              <a:spLocks/>
            </p:cNvSpPr>
            <p:nvPr/>
          </p:nvSpPr>
          <p:spPr bwMode="auto">
            <a:xfrm>
              <a:off x="2423" y="3167"/>
              <a:ext cx="69" cy="25"/>
            </a:xfrm>
            <a:custGeom>
              <a:avLst/>
              <a:gdLst>
                <a:gd name="T0" fmla="*/ 0 w 69"/>
                <a:gd name="T1" fmla="*/ 24 h 25"/>
                <a:gd name="T2" fmla="*/ 68 w 69"/>
                <a:gd name="T3" fmla="*/ 24 h 25"/>
                <a:gd name="T4" fmla="*/ 68 w 69"/>
                <a:gd name="T5" fmla="*/ 0 h 25"/>
                <a:gd name="T6" fmla="*/ 0 w 69"/>
                <a:gd name="T7" fmla="*/ 6 h 25"/>
                <a:gd name="T8" fmla="*/ 0 w 69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5"/>
                <a:gd name="T17" fmla="*/ 69 w 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5">
                  <a:moveTo>
                    <a:pt x="0" y="24"/>
                  </a:moveTo>
                  <a:lnTo>
                    <a:pt x="68" y="24"/>
                  </a:lnTo>
                  <a:lnTo>
                    <a:pt x="68" y="0"/>
                  </a:lnTo>
                  <a:lnTo>
                    <a:pt x="0" y="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347" name="Group 41"/>
          <p:cNvGrpSpPr>
            <a:grpSpLocks/>
          </p:cNvGrpSpPr>
          <p:nvPr/>
        </p:nvGrpSpPr>
        <p:grpSpPr bwMode="auto">
          <a:xfrm>
            <a:off x="1979613" y="4941888"/>
            <a:ext cx="2449512" cy="193675"/>
            <a:chOff x="1253" y="3839"/>
            <a:chExt cx="1736" cy="122"/>
          </a:xfrm>
        </p:grpSpPr>
        <p:sp>
          <p:nvSpPr>
            <p:cNvPr id="14352" name="Freeform 42"/>
            <p:cNvSpPr>
              <a:spLocks/>
            </p:cNvSpPr>
            <p:nvPr/>
          </p:nvSpPr>
          <p:spPr bwMode="auto">
            <a:xfrm>
              <a:off x="1330" y="3839"/>
              <a:ext cx="1659" cy="115"/>
            </a:xfrm>
            <a:custGeom>
              <a:avLst/>
              <a:gdLst>
                <a:gd name="T0" fmla="*/ 0 w 1659"/>
                <a:gd name="T1" fmla="*/ 25 h 115"/>
                <a:gd name="T2" fmla="*/ 0 w 1659"/>
                <a:gd name="T3" fmla="*/ 89 h 115"/>
                <a:gd name="T4" fmla="*/ 1033 w 1659"/>
                <a:gd name="T5" fmla="*/ 89 h 115"/>
                <a:gd name="T6" fmla="*/ 1033 w 1659"/>
                <a:gd name="T7" fmla="*/ 114 h 115"/>
                <a:gd name="T8" fmla="*/ 1658 w 1659"/>
                <a:gd name="T9" fmla="*/ 57 h 115"/>
                <a:gd name="T10" fmla="*/ 1033 w 1659"/>
                <a:gd name="T11" fmla="*/ 0 h 115"/>
                <a:gd name="T12" fmla="*/ 1033 w 1659"/>
                <a:gd name="T13" fmla="*/ 25 h 115"/>
                <a:gd name="T14" fmla="*/ 0 w 1659"/>
                <a:gd name="T15" fmla="*/ 25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9"/>
                <a:gd name="T25" fmla="*/ 0 h 115"/>
                <a:gd name="T26" fmla="*/ 1659 w 1659"/>
                <a:gd name="T27" fmla="*/ 115 h 1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9" h="115">
                  <a:moveTo>
                    <a:pt x="0" y="25"/>
                  </a:moveTo>
                  <a:lnTo>
                    <a:pt x="0" y="89"/>
                  </a:lnTo>
                  <a:lnTo>
                    <a:pt x="1033" y="89"/>
                  </a:lnTo>
                  <a:lnTo>
                    <a:pt x="1033" y="114"/>
                  </a:lnTo>
                  <a:lnTo>
                    <a:pt x="1658" y="57"/>
                  </a:lnTo>
                  <a:lnTo>
                    <a:pt x="1033" y="0"/>
                  </a:lnTo>
                  <a:lnTo>
                    <a:pt x="1033" y="25"/>
                  </a:lnTo>
                  <a:lnTo>
                    <a:pt x="0" y="2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3" name="Freeform 43"/>
            <p:cNvSpPr>
              <a:spLocks/>
            </p:cNvSpPr>
            <p:nvPr/>
          </p:nvSpPr>
          <p:spPr bwMode="auto">
            <a:xfrm>
              <a:off x="1255" y="3927"/>
              <a:ext cx="1109" cy="11"/>
            </a:xfrm>
            <a:custGeom>
              <a:avLst/>
              <a:gdLst>
                <a:gd name="T0" fmla="*/ 1033 w 1109"/>
                <a:gd name="T1" fmla="*/ 10 h 11"/>
                <a:gd name="T2" fmla="*/ 1108 w 1109"/>
                <a:gd name="T3" fmla="*/ 0 h 11"/>
                <a:gd name="T4" fmla="*/ 73 w 1109"/>
                <a:gd name="T5" fmla="*/ 0 h 11"/>
                <a:gd name="T6" fmla="*/ 0 w 1109"/>
                <a:gd name="T7" fmla="*/ 10 h 11"/>
                <a:gd name="T8" fmla="*/ 1033 w 1109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9"/>
                <a:gd name="T16" fmla="*/ 0 h 11"/>
                <a:gd name="T17" fmla="*/ 1109 w 110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9" h="11">
                  <a:moveTo>
                    <a:pt x="1033" y="10"/>
                  </a:moveTo>
                  <a:lnTo>
                    <a:pt x="1108" y="0"/>
                  </a:lnTo>
                  <a:lnTo>
                    <a:pt x="73" y="0"/>
                  </a:lnTo>
                  <a:lnTo>
                    <a:pt x="0" y="10"/>
                  </a:lnTo>
                  <a:lnTo>
                    <a:pt x="1033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4" name="Freeform 44"/>
            <p:cNvSpPr>
              <a:spLocks/>
            </p:cNvSpPr>
            <p:nvPr/>
          </p:nvSpPr>
          <p:spPr bwMode="auto">
            <a:xfrm>
              <a:off x="2288" y="3927"/>
              <a:ext cx="76" cy="34"/>
            </a:xfrm>
            <a:custGeom>
              <a:avLst/>
              <a:gdLst>
                <a:gd name="T0" fmla="*/ 0 w 76"/>
                <a:gd name="T1" fmla="*/ 7 h 34"/>
                <a:gd name="T2" fmla="*/ 75 w 76"/>
                <a:gd name="T3" fmla="*/ 0 h 34"/>
                <a:gd name="T4" fmla="*/ 75 w 76"/>
                <a:gd name="T5" fmla="*/ 26 h 34"/>
                <a:gd name="T6" fmla="*/ 0 w 76"/>
                <a:gd name="T7" fmla="*/ 33 h 34"/>
                <a:gd name="T8" fmla="*/ 0 w 76"/>
                <a:gd name="T9" fmla="*/ 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4"/>
                <a:gd name="T17" fmla="*/ 76 w 7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4">
                  <a:moveTo>
                    <a:pt x="0" y="7"/>
                  </a:moveTo>
                  <a:lnTo>
                    <a:pt x="75" y="0"/>
                  </a:lnTo>
                  <a:lnTo>
                    <a:pt x="75" y="26"/>
                  </a:lnTo>
                  <a:lnTo>
                    <a:pt x="0" y="33"/>
                  </a:lnTo>
                  <a:lnTo>
                    <a:pt x="0" y="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5" name="Freeform 45"/>
            <p:cNvSpPr>
              <a:spLocks/>
            </p:cNvSpPr>
            <p:nvPr/>
          </p:nvSpPr>
          <p:spPr bwMode="auto">
            <a:xfrm>
              <a:off x="1253" y="3866"/>
              <a:ext cx="78" cy="72"/>
            </a:xfrm>
            <a:custGeom>
              <a:avLst/>
              <a:gdLst>
                <a:gd name="T0" fmla="*/ 0 w 78"/>
                <a:gd name="T1" fmla="*/ 7 h 72"/>
                <a:gd name="T2" fmla="*/ 77 w 78"/>
                <a:gd name="T3" fmla="*/ 0 h 72"/>
                <a:gd name="T4" fmla="*/ 77 w 78"/>
                <a:gd name="T5" fmla="*/ 64 h 72"/>
                <a:gd name="T6" fmla="*/ 0 w 78"/>
                <a:gd name="T7" fmla="*/ 71 h 72"/>
                <a:gd name="T8" fmla="*/ 0 w 78"/>
                <a:gd name="T9" fmla="*/ 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2"/>
                <a:gd name="T17" fmla="*/ 78 w 7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2">
                  <a:moveTo>
                    <a:pt x="0" y="7"/>
                  </a:moveTo>
                  <a:lnTo>
                    <a:pt x="77" y="0"/>
                  </a:lnTo>
                  <a:lnTo>
                    <a:pt x="77" y="64"/>
                  </a:lnTo>
                  <a:lnTo>
                    <a:pt x="0" y="71"/>
                  </a:lnTo>
                  <a:lnTo>
                    <a:pt x="0" y="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6" name="Freeform 46"/>
            <p:cNvSpPr>
              <a:spLocks/>
            </p:cNvSpPr>
            <p:nvPr/>
          </p:nvSpPr>
          <p:spPr bwMode="auto">
            <a:xfrm>
              <a:off x="2288" y="3839"/>
              <a:ext cx="76" cy="28"/>
            </a:xfrm>
            <a:custGeom>
              <a:avLst/>
              <a:gdLst>
                <a:gd name="T0" fmla="*/ 0 w 76"/>
                <a:gd name="T1" fmla="*/ 27 h 28"/>
                <a:gd name="T2" fmla="*/ 75 w 76"/>
                <a:gd name="T3" fmla="*/ 27 h 28"/>
                <a:gd name="T4" fmla="*/ 75 w 76"/>
                <a:gd name="T5" fmla="*/ 0 h 28"/>
                <a:gd name="T6" fmla="*/ 0 w 76"/>
                <a:gd name="T7" fmla="*/ 7 h 28"/>
                <a:gd name="T8" fmla="*/ 0 w 76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8"/>
                <a:gd name="T17" fmla="*/ 76 w 7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8">
                  <a:moveTo>
                    <a:pt x="0" y="27"/>
                  </a:moveTo>
                  <a:lnTo>
                    <a:pt x="75" y="27"/>
                  </a:lnTo>
                  <a:lnTo>
                    <a:pt x="75" y="0"/>
                  </a:lnTo>
                  <a:lnTo>
                    <a:pt x="0" y="7"/>
                  </a:lnTo>
                  <a:lnTo>
                    <a:pt x="0" y="2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3711" name="Rectangle 47"/>
          <p:cNvSpPr>
            <a:spLocks noChangeArrowheads="1"/>
          </p:cNvSpPr>
          <p:nvPr/>
        </p:nvSpPr>
        <p:spPr bwMode="auto">
          <a:xfrm>
            <a:off x="3816350" y="2470150"/>
            <a:ext cx="1687513" cy="5921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VESCICA</a:t>
            </a:r>
          </a:p>
        </p:txBody>
      </p:sp>
      <p:sp>
        <p:nvSpPr>
          <p:cNvPr id="14349" name="AutoShape 48"/>
          <p:cNvSpPr>
            <a:spLocks noChangeArrowheads="1"/>
          </p:cNvSpPr>
          <p:nvPr/>
        </p:nvSpPr>
        <p:spPr bwMode="auto">
          <a:xfrm rot="10800000" flipH="1">
            <a:off x="1042988" y="2205038"/>
            <a:ext cx="469900" cy="6731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3713" name="Rectangle 49"/>
          <p:cNvSpPr>
            <a:spLocks noChangeArrowheads="1"/>
          </p:cNvSpPr>
          <p:nvPr/>
        </p:nvSpPr>
        <p:spPr bwMode="auto">
          <a:xfrm>
            <a:off x="5949950" y="620713"/>
            <a:ext cx="3194050" cy="13843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SFINTERE </a:t>
            </a:r>
          </a:p>
          <a:p>
            <a:pPr eaLnBrk="0" hangingPunct="0"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URETRALE</a:t>
            </a:r>
          </a:p>
          <a:p>
            <a:pPr eaLnBrk="0" hangingPunct="0">
              <a:defRPr/>
            </a:pPr>
            <a:r>
              <a:rPr lang="it-IT" sz="2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estrinseca</a:t>
            </a:r>
          </a:p>
        </p:txBody>
      </p:sp>
      <p:sp>
        <p:nvSpPr>
          <p:cNvPr id="14351" name="AutoShape 50"/>
          <p:cNvSpPr>
            <a:spLocks noChangeArrowheads="1"/>
          </p:cNvSpPr>
          <p:nvPr/>
        </p:nvSpPr>
        <p:spPr bwMode="auto">
          <a:xfrm rot="10800000" flipH="1">
            <a:off x="7667625" y="2133600"/>
            <a:ext cx="469900" cy="6731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Fattori accessori nella continenza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è"/>
              <a:defRPr/>
            </a:pPr>
            <a:r>
              <a:rPr lang="it-IT" sz="2800" smtClean="0"/>
              <a:t>Lunghezza dell’ uretra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smtClean="0"/>
          </a:p>
          <a:p>
            <a:pPr eaLnBrk="1" hangingPunct="1">
              <a:buFont typeface="Wingdings" pitchFamily="2" charset="2"/>
              <a:buChar char="è"/>
              <a:defRPr/>
            </a:pPr>
            <a:r>
              <a:rPr lang="it-IT" sz="2800" smtClean="0"/>
              <a:t>Presenza della prostata nell’ uomo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smtClean="0"/>
          </a:p>
          <a:p>
            <a:pPr eaLnBrk="1" hangingPunct="1">
              <a:buFont typeface="Wingdings" pitchFamily="2" charset="2"/>
              <a:buChar char="è"/>
              <a:defRPr/>
            </a:pPr>
            <a:r>
              <a:rPr lang="it-IT" sz="2800" smtClean="0"/>
              <a:t>Trofismo della mucosa, soprattutto nelle donne  ( effetto sigillo)</a:t>
            </a:r>
          </a:p>
        </p:txBody>
      </p:sp>
      <p:pic>
        <p:nvPicPr>
          <p:cNvPr id="15364" name="Picture 8" descr="app femm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692150"/>
            <a:ext cx="5076825" cy="616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Controllo nervoso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it-IT" smtClean="0"/>
              <a:t>La minzione è gestita da un complesso controllo nervoso sia volontario che involontario.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it-IT" smtClean="0"/>
              <a:t>La minzione necessita di un perfetto e sincrono funzionamento degli archi riflessi, che coordinano la contrazione del detrusore ed il rilasciamento del sistema sfinteriale cervico-uretrale.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SNC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49275"/>
            <a:ext cx="8229600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000" smtClean="0"/>
              <a:t>Il sistema nervoso centrale è coinvolto a tutti i livelli nella gestione del basso tratto urinario: corteccia, diencefalo, mesencefalo.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smtClean="0"/>
              <a:t>Vescica e sfintere su aree geograficamente diverse</a:t>
            </a:r>
          </a:p>
        </p:txBody>
      </p:sp>
      <p:pic>
        <p:nvPicPr>
          <p:cNvPr id="17412" name="Picture 6" descr="encefalo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5219700" cy="3962400"/>
          </a:xfrm>
          <a:noFill/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616575" y="1557338"/>
            <a:ext cx="3527425" cy="1465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centri corticali gestiscono coscientemente i riflessi vescicali opponendosi o assecondando la fuoriuscita di urina.</a:t>
            </a: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651500" y="3141663"/>
            <a:ext cx="3097213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centri sottocorticali esercitano un controllo non cosciente della minzione(centro pontino della minzione)</a:t>
            </a: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 rot="20388767" flipV="1">
            <a:off x="3203575" y="3789363"/>
            <a:ext cx="2554288" cy="173037"/>
          </a:xfrm>
          <a:prstGeom prst="leftArrow">
            <a:avLst>
              <a:gd name="adj1" fmla="val 50000"/>
              <a:gd name="adj2" fmla="val 36903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 rot="21258048" flipV="1">
            <a:off x="1979613" y="2349500"/>
            <a:ext cx="3671887" cy="138113"/>
          </a:xfrm>
          <a:prstGeom prst="leftArrow">
            <a:avLst>
              <a:gd name="adj1" fmla="val 50000"/>
              <a:gd name="adj2" fmla="val 66465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5795963" y="5373688"/>
            <a:ext cx="2951162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</a:rPr>
              <a:t>Una volta iniziata la minzione, sono i centri sottocorticali a proseguire il processo in modo autonomo.</a:t>
            </a:r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7164388" y="4365625"/>
            <a:ext cx="215900" cy="1008063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3333CC"/>
                </a:solidFill>
              </a:rPr>
              <a:t>Sistema nervoso periferico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66FF33"/>
                </a:solidFill>
              </a:rPr>
              <a:t>Il sistema nervoso periferico è anch’ esso interamente coinvolto con: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>
              <a:solidFill>
                <a:srgbClr val="66FF33"/>
              </a:solidFill>
            </a:endParaRPr>
          </a:p>
          <a:p>
            <a:pPr eaLnBrk="1" hangingPunct="1">
              <a:defRPr/>
            </a:pPr>
            <a:r>
              <a:rPr lang="it-IT" smtClean="0">
                <a:solidFill>
                  <a:schemeClr val="tx2"/>
                </a:solidFill>
              </a:rPr>
              <a:t>Innervazione somatica </a:t>
            </a:r>
          </a:p>
          <a:p>
            <a:pPr eaLnBrk="1" hangingPunct="1">
              <a:defRPr/>
            </a:pPr>
            <a:endParaRPr lang="it-IT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tx2"/>
                </a:solidFill>
              </a:rPr>
              <a:t>Innervazione autonoma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Innervazione autonoma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rgbClr val="FF0000"/>
                </a:solidFill>
              </a:rPr>
              <a:t>Innervazione simpatica</a:t>
            </a:r>
          </a:p>
          <a:p>
            <a:pPr eaLnBrk="1" hangingPunct="1">
              <a:defRPr/>
            </a:pPr>
            <a:r>
              <a:rPr lang="it-IT" sz="3600" smtClean="0">
                <a:solidFill>
                  <a:schemeClr val="tx2"/>
                </a:solidFill>
              </a:rPr>
              <a:t>Innervazione parasimpatica </a:t>
            </a:r>
          </a:p>
          <a:p>
            <a:pPr eaLnBrk="1" hangingPunct="1">
              <a:defRPr/>
            </a:pPr>
            <a:r>
              <a:rPr lang="it-IT" sz="3600" smtClean="0">
                <a:solidFill>
                  <a:schemeClr val="accent1"/>
                </a:solidFill>
              </a:rPr>
              <a:t>Innervazione viscerale NANC (meccanismo afferente non adrenergico-non colinergico).</a:t>
            </a:r>
          </a:p>
          <a:p>
            <a:pPr eaLnBrk="1" hangingPunct="1">
              <a:defRPr/>
            </a:pPr>
            <a:endParaRPr lang="it-IT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1200" y="404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Il sistema somatico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 smtClean="0"/>
              <a:t>Garantisce l’ innervazione della muscolatura scheletrica del piano perineale e dello sfintere striato uretrale.</a:t>
            </a:r>
          </a:p>
          <a:p>
            <a:pPr eaLnBrk="1" hangingPunct="1">
              <a:defRPr/>
            </a:pPr>
            <a:r>
              <a:rPr lang="it-IT" sz="2200" smtClean="0"/>
              <a:t>Garantisce il controllo volontario delle strutture sfinteriche striate in sinergismo con i centri nervosi gerarchicamente superiori.</a:t>
            </a:r>
          </a:p>
          <a:p>
            <a:pPr eaLnBrk="1" hangingPunct="1">
              <a:defRPr/>
            </a:pPr>
            <a:r>
              <a:rPr lang="it-IT" sz="2200" smtClean="0"/>
              <a:t>Il neurotrasmettitore coinvolto è l’ acetilcolina (Ach).</a:t>
            </a:r>
          </a:p>
        </p:txBody>
      </p:sp>
      <p:pic>
        <p:nvPicPr>
          <p:cNvPr id="20484" name="Picture 5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260350"/>
            <a:ext cx="2555875" cy="3024188"/>
          </a:xfrm>
          <a:noFill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140200" y="2133600"/>
            <a:ext cx="1584325" cy="3378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>
                <a:solidFill>
                  <a:srgbClr val="FF0000"/>
                </a:solidFill>
              </a:rPr>
              <a:t> </a:t>
            </a:r>
            <a:r>
              <a:rPr lang="it-IT" sz="2400">
                <a:effectLst>
                  <a:outerShdw blurRad="38100" dist="38100" dir="2700000" algn="tl">
                    <a:srgbClr val="BB5F03"/>
                  </a:outerShdw>
                </a:effectLst>
              </a:rPr>
              <a:t>Le fibre nervose hanno origine a livello del tratto sacrale del midollo spinale</a:t>
            </a:r>
            <a:r>
              <a:rPr lang="it-IT" sz="2400"/>
              <a:t> </a:t>
            </a:r>
            <a:endParaRPr lang="it-IT" sz="2400">
              <a:solidFill>
                <a:srgbClr val="FF0000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5724525" y="2492375"/>
            <a:ext cx="2160588" cy="288925"/>
          </a:xfrm>
          <a:prstGeom prst="rightArrow">
            <a:avLst>
              <a:gd name="adj1" fmla="val 50000"/>
              <a:gd name="adj2" fmla="val 18695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487" name="Picture 9" descr="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72150" y="3429000"/>
            <a:ext cx="3048000" cy="3429000"/>
          </a:xfrm>
          <a:noFill/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284663" y="549275"/>
            <a:ext cx="2087562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>
                <a:effectLst>
                  <a:outerShdw blurRad="38100" dist="38100" dir="2700000" algn="tl">
                    <a:srgbClr val="BB5F03"/>
                  </a:outerShdw>
                </a:effectLst>
              </a:rPr>
              <a:t>Controllo da parte del SNC</a:t>
            </a:r>
          </a:p>
        </p:txBody>
      </p:sp>
      <p:sp>
        <p:nvSpPr>
          <p:cNvPr id="20489" name="AutoShape 12"/>
          <p:cNvSpPr>
            <a:spLocks noChangeArrowheads="1"/>
          </p:cNvSpPr>
          <p:nvPr/>
        </p:nvSpPr>
        <p:spPr bwMode="auto">
          <a:xfrm rot="5400000">
            <a:off x="4355306" y="1485107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23850" y="5229225"/>
            <a:ext cx="3744913" cy="1187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sz="2400">
                <a:effectLst>
                  <a:outerShdw blurRad="38100" dist="38100" dir="2700000" algn="tl">
                    <a:srgbClr val="BB5F03"/>
                  </a:outerShdw>
                </a:effectLst>
              </a:rPr>
              <a:t>Raggiungono i muscoli bersaglio attraverso il nervo pudendo.</a:t>
            </a:r>
            <a:endParaRPr lang="it-IT" sz="2400"/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4140200" y="5805488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57238" y="0"/>
            <a:ext cx="8229601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Il sistema parasimpatico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A livello vescicale causa eccitazione del detrusore, dando la forza necessaria alla fuoriuscita dell’ urina.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A  livello uretrale provoca inibizione, permettendo quindi il rilascio delle strutture deputate alla continenza.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Neurotrasmettitore acetilcolina</a:t>
            </a:r>
            <a:endParaRPr lang="it-IT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>
              <a:solidFill>
                <a:srgbClr val="66FF33"/>
              </a:solidFill>
            </a:endParaRPr>
          </a:p>
        </p:txBody>
      </p:sp>
      <p:pic>
        <p:nvPicPr>
          <p:cNvPr id="21508" name="Picture 6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981075"/>
            <a:ext cx="1747838" cy="2189163"/>
          </a:xfrm>
          <a:noFill/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779838" y="836613"/>
            <a:ext cx="2089150" cy="3743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>
                <a:effectLst>
                  <a:outerShdw blurRad="38100" dist="38100" dir="2700000" algn="tl">
                    <a:srgbClr val="BB5F03"/>
                  </a:outerShdw>
                </a:effectLst>
              </a:rPr>
              <a:t>E’ localizzato nel centro sacrale della minzione  cioè a livello delle colonne intermediolaterali del midollo spinale tra S2-S4</a:t>
            </a:r>
            <a:endParaRPr lang="it-IT" sz="2400">
              <a:solidFill>
                <a:srgbClr val="FF0000"/>
              </a:solidFill>
            </a:endParaRPr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 rot="966764">
            <a:off x="5797550" y="2413000"/>
            <a:ext cx="2212975" cy="227013"/>
          </a:xfrm>
          <a:prstGeom prst="rightArrow">
            <a:avLst>
              <a:gd name="adj1" fmla="val 50000"/>
              <a:gd name="adj2" fmla="val 2437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1511" name="Picture 9" descr="4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980113" y="3213100"/>
            <a:ext cx="3163887" cy="3644900"/>
          </a:xfrm>
          <a:noFill/>
        </p:spPr>
      </p:pic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827088" y="5400675"/>
            <a:ext cx="3168650" cy="145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>
                <a:effectLst>
                  <a:outerShdw blurRad="38100" dist="38100" dir="2700000" algn="tl">
                    <a:srgbClr val="BB5F03"/>
                  </a:outerShdw>
                </a:effectLst>
              </a:rPr>
              <a:t>Le terminazioni assoniche decorrono nei nervi del plesso pelvico.</a:t>
            </a:r>
            <a:endParaRPr lang="it-IT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>
            <a:off x="3995738" y="6021388"/>
            <a:ext cx="2212975" cy="227012"/>
          </a:xfrm>
          <a:prstGeom prst="rightArrow">
            <a:avLst>
              <a:gd name="adj1" fmla="val 50000"/>
              <a:gd name="adj2" fmla="val 24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0" y="4508500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Riassumendo è il responsabile dell’ atto della minzione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3333CC"/>
                </a:solidFill>
              </a:rPr>
              <a:t>Si può suddividere l’apparato urinario in: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68313" y="1163638"/>
            <a:ext cx="4038601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it-IT" dirty="0" smtClean="0">
              <a:solidFill>
                <a:srgbClr val="3333CC"/>
              </a:solidFill>
            </a:endParaRP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it-IT" sz="3600" dirty="0" smtClean="0">
                <a:solidFill>
                  <a:schemeClr val="folHlink"/>
                </a:solidFill>
              </a:rPr>
              <a:t>Tratto superiore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3600" dirty="0" smtClean="0">
              <a:solidFill>
                <a:schemeClr val="folHlink"/>
              </a:solidFill>
            </a:endParaRP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it-IT" sz="3600" dirty="0" smtClean="0">
                <a:solidFill>
                  <a:schemeClr val="folHlink"/>
                </a:solidFill>
              </a:rPr>
              <a:t>Tratto inferiore</a:t>
            </a:r>
          </a:p>
          <a:p>
            <a:pPr algn="ctr"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it-IT" sz="3600" dirty="0" smtClean="0">
              <a:solidFill>
                <a:schemeClr val="folHlink"/>
              </a:solidFill>
            </a:endParaRPr>
          </a:p>
        </p:txBody>
      </p:sp>
      <p:pic>
        <p:nvPicPr>
          <p:cNvPr id="4100" name="Picture 5" descr="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84313"/>
            <a:ext cx="5867400" cy="53736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5300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b="0" smtClean="0"/>
              <a:t>Il sistema simpatico</a:t>
            </a:r>
            <a:r>
              <a:rPr lang="it-IT" smtClean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Il neurotrasmettitore utilizzato è la noradrenalina.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Causa  il rilasciamento del detrusore,  potenziando quindi la funzione di serbatoio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Stimola la contrazione delle strutture deputate alla continenza urinaria.</a:t>
            </a:r>
          </a:p>
        </p:txBody>
      </p:sp>
      <p:pic>
        <p:nvPicPr>
          <p:cNvPr id="22532" name="Picture 9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0"/>
            <a:ext cx="2843212" cy="3024188"/>
          </a:xfrm>
          <a:noFill/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995738" y="765175"/>
            <a:ext cx="2159000" cy="3722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Localizzato a livello delle colonne intermedio-laterali tra T11 e L2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Nervo ipogastrico</a:t>
            </a:r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6084888" y="1412875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535" name="Picture 12" descr="3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2997200"/>
            <a:ext cx="2843212" cy="3860800"/>
          </a:xfrm>
          <a:noFill/>
        </p:spPr>
      </p:pic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0" y="5157788"/>
            <a:ext cx="49323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66FF33"/>
                </a:solidFill>
              </a:rPr>
              <a:t>Di conseguenza il simpatico è deputato al  riempimento vescicale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>
                <a:solidFill>
                  <a:srgbClr val="66FF33"/>
                </a:solidFill>
              </a:rPr>
              <a:t>Il sistema NANC ( meccanismo afferente-efferente non adrenenrgico- non colinergico)</a:t>
            </a:r>
            <a:r>
              <a:rPr lang="it-IT" sz="4000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46799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600" smtClean="0"/>
              <a:t>Il cui ruolo non è ancora definitivamente determinato, sembra intervenire nella regolazione fisiologica del controllo del riflesso menzionale e in determinate condizioni patologiche.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600" smtClean="0"/>
              <a:t> I neurotrasmettitori sono molteplici e di natura polipeptidica: neuropeptide Y, somatostatina, peptide vasoattivo intestinale VIP, sostanza 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600" smtClean="0"/>
              <a:t>Gli stimoli raggiungono il nevrasse attraverso i nervi erettori e pudendi. </a:t>
            </a:r>
          </a:p>
        </p:txBody>
      </p:sp>
      <p:pic>
        <p:nvPicPr>
          <p:cNvPr id="23556" name="Picture 5" descr="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6200" y="1600200"/>
            <a:ext cx="3519488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Le due principali funzioni: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800" smtClean="0"/>
              <a:t>L’ azione svolta da tale sistema è duplice:</a:t>
            </a:r>
          </a:p>
          <a:p>
            <a:pPr eaLnBrk="1" hangingPunct="1">
              <a:defRPr/>
            </a:pPr>
            <a:r>
              <a:rPr lang="it-IT" sz="2800" smtClean="0"/>
              <a:t>Invia informazioni per i centri nervosi superiori sugli eventi periferici relativi allo stato di riempimento vescicale e alla nocicezione (funzione afferente).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smtClean="0"/>
          </a:p>
          <a:p>
            <a:pPr eaLnBrk="1" hangingPunct="1">
              <a:defRPr/>
            </a:pPr>
            <a:r>
              <a:rPr lang="it-IT" sz="2800" smtClean="0"/>
              <a:t>Per mezzo della liberazione di neurotrasmettitori, determina eventi motori come la contrazione della muscolatura liscia e promuove fenomeni proinfiammatori come la chemiotassi e la degranulazione dei mastociti e delle mastcellule (funzione efferente 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La vescica come organo effettore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Le fibre muscolari possiedono recettori di tipo 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it-IT" smtClean="0">
                <a:cs typeface="Times New Roman" pitchFamily="18" charset="0"/>
              </a:rPr>
              <a:t> </a:t>
            </a:r>
            <a:r>
              <a:rPr lang="it-IT" smtClean="0">
                <a:solidFill>
                  <a:srgbClr val="FF00FF"/>
                </a:solidFill>
                <a:cs typeface="Times New Roman" pitchFamily="18" charset="0"/>
              </a:rPr>
              <a:t>(simpatico)</a:t>
            </a:r>
            <a:r>
              <a:rPr lang="it-IT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mtClean="0">
                <a:cs typeface="Times New Roman" pitchFamily="18" charset="0"/>
              </a:rPr>
              <a:t>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mtClean="0">
                <a:cs typeface="Times New Roman" pitchFamily="18" charset="0"/>
              </a:rPr>
              <a:t>Localizzati soprattutto a livello del trigono e del collo vescicale, uretra prossimale e prostatica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mtClean="0">
                <a:cs typeface="Times New Roman" pitchFamily="18" charset="0"/>
              </a:rPr>
              <a:t> Stimolarne 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it-IT" smtClean="0">
                <a:cs typeface="Times New Roman" pitchFamily="18" charset="0"/>
              </a:rPr>
              <a:t>= contrazione del collo dell’    uretra prossimale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148570" name="Text Box 90"/>
          <p:cNvSpPr txBox="1">
            <a:spLocks noChangeArrowheads="1"/>
          </p:cNvSpPr>
          <p:nvPr/>
        </p:nvSpPr>
        <p:spPr bwMode="auto">
          <a:xfrm>
            <a:off x="3348038" y="5949950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continenza</a:t>
            </a:r>
          </a:p>
        </p:txBody>
      </p:sp>
      <p:sp>
        <p:nvSpPr>
          <p:cNvPr id="25605" name="AutoShape 91"/>
          <p:cNvSpPr>
            <a:spLocks noChangeArrowheads="1"/>
          </p:cNvSpPr>
          <p:nvPr/>
        </p:nvSpPr>
        <p:spPr bwMode="auto">
          <a:xfrm>
            <a:off x="4284663" y="4868863"/>
            <a:ext cx="142875" cy="1120775"/>
          </a:xfrm>
          <a:prstGeom prst="downArrow">
            <a:avLst>
              <a:gd name="adj1" fmla="val 50000"/>
              <a:gd name="adj2" fmla="val 196111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160963" y="4413250"/>
            <a:ext cx="3983037" cy="244475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71475" y="60325"/>
            <a:ext cx="5715000" cy="4191000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581275" y="3717925"/>
            <a:ext cx="1144588" cy="2820988"/>
          </a:xfrm>
          <a:custGeom>
            <a:avLst/>
            <a:gdLst>
              <a:gd name="T0" fmla="*/ 1143177 w 811"/>
              <a:gd name="T1" fmla="*/ 76200 h 1777"/>
              <a:gd name="T2" fmla="*/ 990753 w 811"/>
              <a:gd name="T3" fmla="*/ 228600 h 1777"/>
              <a:gd name="T4" fmla="*/ 838330 w 811"/>
              <a:gd name="T5" fmla="*/ 457200 h 1777"/>
              <a:gd name="T6" fmla="*/ 838330 w 811"/>
              <a:gd name="T7" fmla="*/ 2819401 h 1777"/>
              <a:gd name="T8" fmla="*/ 457271 w 811"/>
              <a:gd name="T9" fmla="*/ 2819401 h 1777"/>
              <a:gd name="T10" fmla="*/ 457271 w 811"/>
              <a:gd name="T11" fmla="*/ 457200 h 1777"/>
              <a:gd name="T12" fmla="*/ 228635 w 811"/>
              <a:gd name="T13" fmla="*/ 152400 h 1777"/>
              <a:gd name="T14" fmla="*/ 76212 w 811"/>
              <a:gd name="T15" fmla="*/ 76200 h 1777"/>
              <a:gd name="T16" fmla="*/ 0 w 811"/>
              <a:gd name="T17" fmla="*/ 0 h 1777"/>
              <a:gd name="T18" fmla="*/ 228635 w 811"/>
              <a:gd name="T19" fmla="*/ 0 h 1777"/>
              <a:gd name="T20" fmla="*/ 457271 w 811"/>
              <a:gd name="T21" fmla="*/ 76200 h 1777"/>
              <a:gd name="T22" fmla="*/ 762118 w 811"/>
              <a:gd name="T23" fmla="*/ 76200 h 1777"/>
              <a:gd name="T24" fmla="*/ 990753 w 811"/>
              <a:gd name="T25" fmla="*/ 0 h 1777"/>
              <a:gd name="T26" fmla="*/ 1143177 w 811"/>
              <a:gd name="T27" fmla="*/ 76200 h 17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1"/>
              <a:gd name="T43" fmla="*/ 0 h 1777"/>
              <a:gd name="T44" fmla="*/ 811 w 811"/>
              <a:gd name="T45" fmla="*/ 1777 h 17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1" h="1777">
                <a:moveTo>
                  <a:pt x="810" y="48"/>
                </a:moveTo>
                <a:lnTo>
                  <a:pt x="702" y="144"/>
                </a:lnTo>
                <a:lnTo>
                  <a:pt x="594" y="288"/>
                </a:lnTo>
                <a:lnTo>
                  <a:pt x="594" y="1776"/>
                </a:lnTo>
                <a:lnTo>
                  <a:pt x="324" y="1776"/>
                </a:lnTo>
                <a:lnTo>
                  <a:pt x="324" y="288"/>
                </a:lnTo>
                <a:lnTo>
                  <a:pt x="162" y="96"/>
                </a:lnTo>
                <a:lnTo>
                  <a:pt x="54" y="48"/>
                </a:lnTo>
                <a:lnTo>
                  <a:pt x="0" y="0"/>
                </a:lnTo>
                <a:lnTo>
                  <a:pt x="162" y="0"/>
                </a:lnTo>
                <a:lnTo>
                  <a:pt x="324" y="48"/>
                </a:lnTo>
                <a:lnTo>
                  <a:pt x="540" y="48"/>
                </a:lnTo>
                <a:lnTo>
                  <a:pt x="702" y="0"/>
                </a:lnTo>
                <a:lnTo>
                  <a:pt x="810" y="48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752475" y="517525"/>
            <a:ext cx="4953000" cy="32766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2162175" y="6537325"/>
            <a:ext cx="890588" cy="255588"/>
          </a:xfrm>
          <a:custGeom>
            <a:avLst/>
            <a:gdLst>
              <a:gd name="T0" fmla="*/ 876474 w 631"/>
              <a:gd name="T1" fmla="*/ 0 h 161"/>
              <a:gd name="T2" fmla="*/ 889177 w 631"/>
              <a:gd name="T3" fmla="*/ 38100 h 161"/>
              <a:gd name="T4" fmla="*/ 889177 w 631"/>
              <a:gd name="T5" fmla="*/ 76200 h 161"/>
              <a:gd name="T6" fmla="*/ 863772 w 631"/>
              <a:gd name="T7" fmla="*/ 114300 h 161"/>
              <a:gd name="T8" fmla="*/ 851069 w 631"/>
              <a:gd name="T9" fmla="*/ 152400 h 161"/>
              <a:gd name="T10" fmla="*/ 812962 w 631"/>
              <a:gd name="T11" fmla="*/ 177800 h 161"/>
              <a:gd name="T12" fmla="*/ 787556 w 631"/>
              <a:gd name="T13" fmla="*/ 215900 h 161"/>
              <a:gd name="T14" fmla="*/ 749449 w 631"/>
              <a:gd name="T15" fmla="*/ 228600 h 161"/>
              <a:gd name="T16" fmla="*/ 711341 w 631"/>
              <a:gd name="T17" fmla="*/ 241300 h 161"/>
              <a:gd name="T18" fmla="*/ 660531 w 631"/>
              <a:gd name="T19" fmla="*/ 254000 h 161"/>
              <a:gd name="T20" fmla="*/ 622424 w 631"/>
              <a:gd name="T21" fmla="*/ 254000 h 161"/>
              <a:gd name="T22" fmla="*/ 584316 w 631"/>
              <a:gd name="T23" fmla="*/ 254000 h 161"/>
              <a:gd name="T24" fmla="*/ 546208 w 631"/>
              <a:gd name="T25" fmla="*/ 254000 h 161"/>
              <a:gd name="T26" fmla="*/ 508101 w 631"/>
              <a:gd name="T27" fmla="*/ 254000 h 161"/>
              <a:gd name="T28" fmla="*/ 469993 w 631"/>
              <a:gd name="T29" fmla="*/ 254000 h 161"/>
              <a:gd name="T30" fmla="*/ 419183 w 631"/>
              <a:gd name="T31" fmla="*/ 254000 h 161"/>
              <a:gd name="T32" fmla="*/ 368373 w 631"/>
              <a:gd name="T33" fmla="*/ 254000 h 161"/>
              <a:gd name="T34" fmla="*/ 330266 w 631"/>
              <a:gd name="T35" fmla="*/ 254000 h 161"/>
              <a:gd name="T36" fmla="*/ 292158 w 631"/>
              <a:gd name="T37" fmla="*/ 254000 h 161"/>
              <a:gd name="T38" fmla="*/ 254050 w 631"/>
              <a:gd name="T39" fmla="*/ 254000 h 161"/>
              <a:gd name="T40" fmla="*/ 215943 w 631"/>
              <a:gd name="T41" fmla="*/ 254000 h 161"/>
              <a:gd name="T42" fmla="*/ 165133 w 631"/>
              <a:gd name="T43" fmla="*/ 241300 h 161"/>
              <a:gd name="T44" fmla="*/ 127025 w 631"/>
              <a:gd name="T45" fmla="*/ 241300 h 161"/>
              <a:gd name="T46" fmla="*/ 76215 w 631"/>
              <a:gd name="T47" fmla="*/ 241300 h 161"/>
              <a:gd name="T48" fmla="*/ 38108 w 631"/>
              <a:gd name="T49" fmla="*/ 241300 h 161"/>
              <a:gd name="T50" fmla="*/ 0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621" y="0"/>
                </a:moveTo>
                <a:lnTo>
                  <a:pt x="630" y="24"/>
                </a:lnTo>
                <a:lnTo>
                  <a:pt x="630" y="48"/>
                </a:lnTo>
                <a:lnTo>
                  <a:pt x="612" y="72"/>
                </a:lnTo>
                <a:lnTo>
                  <a:pt x="603" y="96"/>
                </a:lnTo>
                <a:lnTo>
                  <a:pt x="576" y="112"/>
                </a:lnTo>
                <a:lnTo>
                  <a:pt x="558" y="136"/>
                </a:lnTo>
                <a:lnTo>
                  <a:pt x="531" y="144"/>
                </a:lnTo>
                <a:lnTo>
                  <a:pt x="504" y="152"/>
                </a:lnTo>
                <a:lnTo>
                  <a:pt x="468" y="160"/>
                </a:lnTo>
                <a:lnTo>
                  <a:pt x="441" y="160"/>
                </a:lnTo>
                <a:lnTo>
                  <a:pt x="414" y="160"/>
                </a:lnTo>
                <a:lnTo>
                  <a:pt x="387" y="160"/>
                </a:lnTo>
                <a:lnTo>
                  <a:pt x="360" y="160"/>
                </a:lnTo>
                <a:lnTo>
                  <a:pt x="333" y="160"/>
                </a:lnTo>
                <a:lnTo>
                  <a:pt x="297" y="160"/>
                </a:lnTo>
                <a:lnTo>
                  <a:pt x="261" y="160"/>
                </a:lnTo>
                <a:lnTo>
                  <a:pt x="234" y="160"/>
                </a:lnTo>
                <a:lnTo>
                  <a:pt x="207" y="160"/>
                </a:lnTo>
                <a:lnTo>
                  <a:pt x="180" y="160"/>
                </a:lnTo>
                <a:lnTo>
                  <a:pt x="153" y="160"/>
                </a:lnTo>
                <a:lnTo>
                  <a:pt x="117" y="152"/>
                </a:lnTo>
                <a:lnTo>
                  <a:pt x="90" y="152"/>
                </a:lnTo>
                <a:lnTo>
                  <a:pt x="54" y="152"/>
                </a:lnTo>
                <a:lnTo>
                  <a:pt x="27" y="152"/>
                </a:lnTo>
                <a:lnTo>
                  <a:pt x="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3381375" y="6537325"/>
            <a:ext cx="890588" cy="255588"/>
          </a:xfrm>
          <a:custGeom>
            <a:avLst/>
            <a:gdLst>
              <a:gd name="T0" fmla="*/ 12703 w 631"/>
              <a:gd name="T1" fmla="*/ 0 h 161"/>
              <a:gd name="T2" fmla="*/ 0 w 631"/>
              <a:gd name="T3" fmla="*/ 38100 h 161"/>
              <a:gd name="T4" fmla="*/ 0 w 631"/>
              <a:gd name="T5" fmla="*/ 76200 h 161"/>
              <a:gd name="T6" fmla="*/ 25405 w 631"/>
              <a:gd name="T7" fmla="*/ 114300 h 161"/>
              <a:gd name="T8" fmla="*/ 38108 w 631"/>
              <a:gd name="T9" fmla="*/ 152400 h 161"/>
              <a:gd name="T10" fmla="*/ 76215 w 631"/>
              <a:gd name="T11" fmla="*/ 177800 h 161"/>
              <a:gd name="T12" fmla="*/ 101620 w 631"/>
              <a:gd name="T13" fmla="*/ 215900 h 161"/>
              <a:gd name="T14" fmla="*/ 139728 w 631"/>
              <a:gd name="T15" fmla="*/ 228600 h 161"/>
              <a:gd name="T16" fmla="*/ 177835 w 631"/>
              <a:gd name="T17" fmla="*/ 241300 h 161"/>
              <a:gd name="T18" fmla="*/ 228645 w 631"/>
              <a:gd name="T19" fmla="*/ 254000 h 161"/>
              <a:gd name="T20" fmla="*/ 266753 w 631"/>
              <a:gd name="T21" fmla="*/ 254000 h 161"/>
              <a:gd name="T22" fmla="*/ 304861 w 631"/>
              <a:gd name="T23" fmla="*/ 254000 h 161"/>
              <a:gd name="T24" fmla="*/ 342968 w 631"/>
              <a:gd name="T25" fmla="*/ 254000 h 161"/>
              <a:gd name="T26" fmla="*/ 381076 w 631"/>
              <a:gd name="T27" fmla="*/ 254000 h 161"/>
              <a:gd name="T28" fmla="*/ 419183 w 631"/>
              <a:gd name="T29" fmla="*/ 254000 h 161"/>
              <a:gd name="T30" fmla="*/ 469993 w 631"/>
              <a:gd name="T31" fmla="*/ 254000 h 161"/>
              <a:gd name="T32" fmla="*/ 520803 w 631"/>
              <a:gd name="T33" fmla="*/ 254000 h 161"/>
              <a:gd name="T34" fmla="*/ 558911 w 631"/>
              <a:gd name="T35" fmla="*/ 254000 h 161"/>
              <a:gd name="T36" fmla="*/ 597019 w 631"/>
              <a:gd name="T37" fmla="*/ 254000 h 161"/>
              <a:gd name="T38" fmla="*/ 635126 w 631"/>
              <a:gd name="T39" fmla="*/ 254000 h 161"/>
              <a:gd name="T40" fmla="*/ 673234 w 631"/>
              <a:gd name="T41" fmla="*/ 254000 h 161"/>
              <a:gd name="T42" fmla="*/ 724044 w 631"/>
              <a:gd name="T43" fmla="*/ 241300 h 161"/>
              <a:gd name="T44" fmla="*/ 762151 w 631"/>
              <a:gd name="T45" fmla="*/ 241300 h 161"/>
              <a:gd name="T46" fmla="*/ 812962 w 631"/>
              <a:gd name="T47" fmla="*/ 241300 h 161"/>
              <a:gd name="T48" fmla="*/ 851069 w 631"/>
              <a:gd name="T49" fmla="*/ 241300 h 161"/>
              <a:gd name="T50" fmla="*/ 889177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9" y="0"/>
                </a:moveTo>
                <a:lnTo>
                  <a:pt x="0" y="24"/>
                </a:lnTo>
                <a:lnTo>
                  <a:pt x="0" y="48"/>
                </a:lnTo>
                <a:lnTo>
                  <a:pt x="18" y="72"/>
                </a:lnTo>
                <a:lnTo>
                  <a:pt x="27" y="96"/>
                </a:lnTo>
                <a:lnTo>
                  <a:pt x="54" y="112"/>
                </a:lnTo>
                <a:lnTo>
                  <a:pt x="72" y="136"/>
                </a:lnTo>
                <a:lnTo>
                  <a:pt x="99" y="144"/>
                </a:lnTo>
                <a:lnTo>
                  <a:pt x="126" y="152"/>
                </a:lnTo>
                <a:lnTo>
                  <a:pt x="162" y="160"/>
                </a:lnTo>
                <a:lnTo>
                  <a:pt x="189" y="160"/>
                </a:lnTo>
                <a:lnTo>
                  <a:pt x="216" y="160"/>
                </a:lnTo>
                <a:lnTo>
                  <a:pt x="243" y="160"/>
                </a:lnTo>
                <a:lnTo>
                  <a:pt x="270" y="160"/>
                </a:lnTo>
                <a:lnTo>
                  <a:pt x="297" y="160"/>
                </a:lnTo>
                <a:lnTo>
                  <a:pt x="333" y="160"/>
                </a:lnTo>
                <a:lnTo>
                  <a:pt x="369" y="160"/>
                </a:lnTo>
                <a:lnTo>
                  <a:pt x="396" y="160"/>
                </a:lnTo>
                <a:lnTo>
                  <a:pt x="423" y="160"/>
                </a:lnTo>
                <a:lnTo>
                  <a:pt x="450" y="160"/>
                </a:lnTo>
                <a:lnTo>
                  <a:pt x="477" y="160"/>
                </a:lnTo>
                <a:lnTo>
                  <a:pt x="513" y="152"/>
                </a:lnTo>
                <a:lnTo>
                  <a:pt x="540" y="152"/>
                </a:lnTo>
                <a:lnTo>
                  <a:pt x="576" y="152"/>
                </a:lnTo>
                <a:lnTo>
                  <a:pt x="603" y="152"/>
                </a:lnTo>
                <a:lnTo>
                  <a:pt x="63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2124075" y="4098925"/>
            <a:ext cx="611188" cy="2592388"/>
          </a:xfrm>
          <a:custGeom>
            <a:avLst/>
            <a:gdLst>
              <a:gd name="T0" fmla="*/ 228666 w 433"/>
              <a:gd name="T1" fmla="*/ 0 h 1633"/>
              <a:gd name="T2" fmla="*/ 381110 w 433"/>
              <a:gd name="T3" fmla="*/ 152400 h 1633"/>
              <a:gd name="T4" fmla="*/ 457332 w 433"/>
              <a:gd name="T5" fmla="*/ 304800 h 1633"/>
              <a:gd name="T6" fmla="*/ 457332 w 433"/>
              <a:gd name="T7" fmla="*/ 609600 h 1633"/>
              <a:gd name="T8" fmla="*/ 609776 w 433"/>
              <a:gd name="T9" fmla="*/ 2438401 h 1633"/>
              <a:gd name="T10" fmla="*/ 533554 w 433"/>
              <a:gd name="T11" fmla="*/ 2590801 h 1633"/>
              <a:gd name="T12" fmla="*/ 457332 w 433"/>
              <a:gd name="T13" fmla="*/ 2590801 h 1633"/>
              <a:gd name="T14" fmla="*/ 304888 w 433"/>
              <a:gd name="T15" fmla="*/ 2286001 h 1633"/>
              <a:gd name="T16" fmla="*/ 152444 w 433"/>
              <a:gd name="T17" fmla="*/ 1981201 h 1633"/>
              <a:gd name="T18" fmla="*/ 0 w 433"/>
              <a:gd name="T19" fmla="*/ 1600200 h 1633"/>
              <a:gd name="T20" fmla="*/ 0 w 433"/>
              <a:gd name="T21" fmla="*/ 1295400 h 1633"/>
              <a:gd name="T22" fmla="*/ 0 w 433"/>
              <a:gd name="T23" fmla="*/ 838200 h 1633"/>
              <a:gd name="T24" fmla="*/ 76222 w 433"/>
              <a:gd name="T25" fmla="*/ 533400 h 1633"/>
              <a:gd name="T26" fmla="*/ 152444 w 433"/>
              <a:gd name="T27" fmla="*/ 228600 h 1633"/>
              <a:gd name="T28" fmla="*/ 228666 w 433"/>
              <a:gd name="T29" fmla="*/ 152400 h 1633"/>
              <a:gd name="T30" fmla="*/ 228666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162" y="0"/>
                </a:moveTo>
                <a:lnTo>
                  <a:pt x="270" y="96"/>
                </a:lnTo>
                <a:lnTo>
                  <a:pt x="324" y="192"/>
                </a:lnTo>
                <a:lnTo>
                  <a:pt x="324" y="384"/>
                </a:lnTo>
                <a:lnTo>
                  <a:pt x="432" y="1536"/>
                </a:lnTo>
                <a:lnTo>
                  <a:pt x="378" y="1632"/>
                </a:lnTo>
                <a:lnTo>
                  <a:pt x="324" y="1632"/>
                </a:lnTo>
                <a:lnTo>
                  <a:pt x="216" y="1440"/>
                </a:lnTo>
                <a:lnTo>
                  <a:pt x="108" y="1248"/>
                </a:lnTo>
                <a:lnTo>
                  <a:pt x="0" y="1008"/>
                </a:lnTo>
                <a:lnTo>
                  <a:pt x="0" y="816"/>
                </a:lnTo>
                <a:lnTo>
                  <a:pt x="0" y="528"/>
                </a:lnTo>
                <a:lnTo>
                  <a:pt x="54" y="336"/>
                </a:lnTo>
                <a:lnTo>
                  <a:pt x="108" y="144"/>
                </a:lnTo>
                <a:lnTo>
                  <a:pt x="162" y="96"/>
                </a:lnTo>
                <a:lnTo>
                  <a:pt x="162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724275" y="4098925"/>
            <a:ext cx="611188" cy="2592388"/>
          </a:xfrm>
          <a:custGeom>
            <a:avLst/>
            <a:gdLst>
              <a:gd name="T0" fmla="*/ 381110 w 433"/>
              <a:gd name="T1" fmla="*/ 0 h 1633"/>
              <a:gd name="T2" fmla="*/ 228666 w 433"/>
              <a:gd name="T3" fmla="*/ 152400 h 1633"/>
              <a:gd name="T4" fmla="*/ 152444 w 433"/>
              <a:gd name="T5" fmla="*/ 304800 h 1633"/>
              <a:gd name="T6" fmla="*/ 152444 w 433"/>
              <a:gd name="T7" fmla="*/ 609600 h 1633"/>
              <a:gd name="T8" fmla="*/ 0 w 433"/>
              <a:gd name="T9" fmla="*/ 2438401 h 1633"/>
              <a:gd name="T10" fmla="*/ 76222 w 433"/>
              <a:gd name="T11" fmla="*/ 2590801 h 1633"/>
              <a:gd name="T12" fmla="*/ 152444 w 433"/>
              <a:gd name="T13" fmla="*/ 2590801 h 1633"/>
              <a:gd name="T14" fmla="*/ 304888 w 433"/>
              <a:gd name="T15" fmla="*/ 2286001 h 1633"/>
              <a:gd name="T16" fmla="*/ 457332 w 433"/>
              <a:gd name="T17" fmla="*/ 1981201 h 1633"/>
              <a:gd name="T18" fmla="*/ 609776 w 433"/>
              <a:gd name="T19" fmla="*/ 1600200 h 1633"/>
              <a:gd name="T20" fmla="*/ 609776 w 433"/>
              <a:gd name="T21" fmla="*/ 1295400 h 1633"/>
              <a:gd name="T22" fmla="*/ 609776 w 433"/>
              <a:gd name="T23" fmla="*/ 838200 h 1633"/>
              <a:gd name="T24" fmla="*/ 533554 w 433"/>
              <a:gd name="T25" fmla="*/ 533400 h 1633"/>
              <a:gd name="T26" fmla="*/ 457332 w 433"/>
              <a:gd name="T27" fmla="*/ 228600 h 1633"/>
              <a:gd name="T28" fmla="*/ 381110 w 433"/>
              <a:gd name="T29" fmla="*/ 152400 h 1633"/>
              <a:gd name="T30" fmla="*/ 381110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270" y="0"/>
                </a:moveTo>
                <a:lnTo>
                  <a:pt x="162" y="96"/>
                </a:lnTo>
                <a:lnTo>
                  <a:pt x="108" y="192"/>
                </a:lnTo>
                <a:lnTo>
                  <a:pt x="108" y="384"/>
                </a:lnTo>
                <a:lnTo>
                  <a:pt x="0" y="1536"/>
                </a:lnTo>
                <a:lnTo>
                  <a:pt x="54" y="1632"/>
                </a:lnTo>
                <a:lnTo>
                  <a:pt x="108" y="1632"/>
                </a:lnTo>
                <a:lnTo>
                  <a:pt x="216" y="1440"/>
                </a:lnTo>
                <a:lnTo>
                  <a:pt x="324" y="1248"/>
                </a:lnTo>
                <a:lnTo>
                  <a:pt x="432" y="1008"/>
                </a:lnTo>
                <a:lnTo>
                  <a:pt x="432" y="816"/>
                </a:lnTo>
                <a:lnTo>
                  <a:pt x="432" y="528"/>
                </a:lnTo>
                <a:lnTo>
                  <a:pt x="378" y="336"/>
                </a:lnTo>
                <a:lnTo>
                  <a:pt x="324" y="144"/>
                </a:lnTo>
                <a:lnTo>
                  <a:pt x="270" y="96"/>
                </a:lnTo>
                <a:lnTo>
                  <a:pt x="270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3724275" y="4175125"/>
            <a:ext cx="77788" cy="2287588"/>
          </a:xfrm>
          <a:custGeom>
            <a:avLst/>
            <a:gdLst>
              <a:gd name="T0" fmla="*/ 76374 w 55"/>
              <a:gd name="T1" fmla="*/ 0 h 1441"/>
              <a:gd name="T2" fmla="*/ 0 w 55"/>
              <a:gd name="T3" fmla="*/ 228600 h 1441"/>
              <a:gd name="T4" fmla="*/ 0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54" y="0"/>
                </a:moveTo>
                <a:lnTo>
                  <a:pt x="0" y="144"/>
                </a:lnTo>
                <a:lnTo>
                  <a:pt x="0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2657475" y="4251325"/>
            <a:ext cx="77788" cy="2287588"/>
          </a:xfrm>
          <a:custGeom>
            <a:avLst/>
            <a:gdLst>
              <a:gd name="T0" fmla="*/ 0 w 55"/>
              <a:gd name="T1" fmla="*/ 0 h 1441"/>
              <a:gd name="T2" fmla="*/ 76374 w 55"/>
              <a:gd name="T3" fmla="*/ 228600 h 1441"/>
              <a:gd name="T4" fmla="*/ 76374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0" y="0"/>
                </a:moveTo>
                <a:lnTo>
                  <a:pt x="54" y="144"/>
                </a:lnTo>
                <a:lnTo>
                  <a:pt x="54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3495675" y="4251325"/>
            <a:ext cx="230188" cy="2363788"/>
          </a:xfrm>
          <a:custGeom>
            <a:avLst/>
            <a:gdLst>
              <a:gd name="T0" fmla="*/ 228776 w 163"/>
              <a:gd name="T1" fmla="*/ 0 h 1489"/>
              <a:gd name="T2" fmla="*/ 76259 w 163"/>
              <a:gd name="T3" fmla="*/ 0 h 1489"/>
              <a:gd name="T4" fmla="*/ 0 w 163"/>
              <a:gd name="T5" fmla="*/ 152400 h 1489"/>
              <a:gd name="T6" fmla="*/ 0 w 163"/>
              <a:gd name="T7" fmla="*/ 1905001 h 1489"/>
              <a:gd name="T8" fmla="*/ 76259 w 163"/>
              <a:gd name="T9" fmla="*/ 2362201 h 1489"/>
              <a:gd name="T10" fmla="*/ 76259 w 163"/>
              <a:gd name="T11" fmla="*/ 228600 h 1489"/>
              <a:gd name="T12" fmla="*/ 152517 w 163"/>
              <a:gd name="T13" fmla="*/ 152400 h 1489"/>
              <a:gd name="T14" fmla="*/ 152517 w 163"/>
              <a:gd name="T15" fmla="*/ 0 h 1489"/>
              <a:gd name="T16" fmla="*/ 228776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162" y="0"/>
                </a:moveTo>
                <a:lnTo>
                  <a:pt x="54" y="0"/>
                </a:lnTo>
                <a:lnTo>
                  <a:pt x="0" y="96"/>
                </a:lnTo>
                <a:lnTo>
                  <a:pt x="0" y="1200"/>
                </a:lnTo>
                <a:lnTo>
                  <a:pt x="54" y="1488"/>
                </a:lnTo>
                <a:lnTo>
                  <a:pt x="54" y="144"/>
                </a:lnTo>
                <a:lnTo>
                  <a:pt x="108" y="96"/>
                </a:lnTo>
                <a:lnTo>
                  <a:pt x="108" y="0"/>
                </a:lnTo>
                <a:lnTo>
                  <a:pt x="162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2733675" y="4251325"/>
            <a:ext cx="230188" cy="2363788"/>
          </a:xfrm>
          <a:custGeom>
            <a:avLst/>
            <a:gdLst>
              <a:gd name="T0" fmla="*/ 0 w 163"/>
              <a:gd name="T1" fmla="*/ 0 h 1489"/>
              <a:gd name="T2" fmla="*/ 152517 w 163"/>
              <a:gd name="T3" fmla="*/ 0 h 1489"/>
              <a:gd name="T4" fmla="*/ 228776 w 163"/>
              <a:gd name="T5" fmla="*/ 152400 h 1489"/>
              <a:gd name="T6" fmla="*/ 228776 w 163"/>
              <a:gd name="T7" fmla="*/ 1905001 h 1489"/>
              <a:gd name="T8" fmla="*/ 152517 w 163"/>
              <a:gd name="T9" fmla="*/ 2362201 h 1489"/>
              <a:gd name="T10" fmla="*/ 152517 w 163"/>
              <a:gd name="T11" fmla="*/ 228600 h 1489"/>
              <a:gd name="T12" fmla="*/ 76259 w 163"/>
              <a:gd name="T13" fmla="*/ 152400 h 1489"/>
              <a:gd name="T14" fmla="*/ 76259 w 163"/>
              <a:gd name="T15" fmla="*/ 0 h 1489"/>
              <a:gd name="T16" fmla="*/ 0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0" y="0"/>
                </a:moveTo>
                <a:lnTo>
                  <a:pt x="108" y="0"/>
                </a:lnTo>
                <a:lnTo>
                  <a:pt x="162" y="96"/>
                </a:lnTo>
                <a:lnTo>
                  <a:pt x="162" y="1200"/>
                </a:lnTo>
                <a:lnTo>
                  <a:pt x="108" y="1488"/>
                </a:lnTo>
                <a:lnTo>
                  <a:pt x="108" y="144"/>
                </a:lnTo>
                <a:lnTo>
                  <a:pt x="54" y="96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781300" y="4440238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589338" y="4462463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874000" y="5886450"/>
            <a:ext cx="73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265238" y="32908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604963" y="34718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146300" y="36814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2570163" y="37290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797300" y="3624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313238" y="34337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4830763" y="32432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5219700" y="29384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027238" y="33766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4602163" y="352901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3263900" y="49958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2687638" y="44910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3255963" y="43576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2693988" y="5457825"/>
            <a:ext cx="7413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3441700" y="45958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3988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595563" y="41576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390900" y="58816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611438" y="59483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2722563" y="50434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3525838" y="62055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052763" y="55578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9416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1443038" y="450850"/>
            <a:ext cx="360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0367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3619500" y="6191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618038" y="4333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5618163" y="804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876300" y="8048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5761038" y="171926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630238" y="10429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868363" y="2709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495300" y="24050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401638" y="14716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3560763" y="4995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2738438" y="619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41449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5676900" y="2490788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6679" name="AutoShape 55"/>
          <p:cNvSpPr>
            <a:spLocks noChangeArrowheads="1"/>
          </p:cNvSpPr>
          <p:nvPr/>
        </p:nvSpPr>
        <p:spPr bwMode="auto">
          <a:xfrm>
            <a:off x="996950" y="32099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0" name="AutoShape 56"/>
          <p:cNvSpPr>
            <a:spLocks noChangeArrowheads="1"/>
          </p:cNvSpPr>
          <p:nvPr/>
        </p:nvSpPr>
        <p:spPr bwMode="auto">
          <a:xfrm>
            <a:off x="1182688" y="6477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1" name="AutoShape 57"/>
          <p:cNvSpPr>
            <a:spLocks noChangeArrowheads="1"/>
          </p:cNvSpPr>
          <p:nvPr/>
        </p:nvSpPr>
        <p:spPr bwMode="auto">
          <a:xfrm>
            <a:off x="2409825" y="209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2" name="AutoShape 58"/>
          <p:cNvSpPr>
            <a:spLocks noChangeArrowheads="1"/>
          </p:cNvSpPr>
          <p:nvPr/>
        </p:nvSpPr>
        <p:spPr bwMode="auto">
          <a:xfrm>
            <a:off x="3883025" y="56102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3" name="AutoShape 59"/>
          <p:cNvSpPr>
            <a:spLocks noChangeArrowheads="1"/>
          </p:cNvSpPr>
          <p:nvPr/>
        </p:nvSpPr>
        <p:spPr bwMode="auto">
          <a:xfrm>
            <a:off x="2419350" y="5953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4" name="AutoShape 60"/>
          <p:cNvSpPr>
            <a:spLocks noChangeArrowheads="1"/>
          </p:cNvSpPr>
          <p:nvPr/>
        </p:nvSpPr>
        <p:spPr bwMode="auto">
          <a:xfrm>
            <a:off x="2935288" y="5438775"/>
            <a:ext cx="207962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5" name="AutoShape 61"/>
          <p:cNvSpPr>
            <a:spLocks noChangeArrowheads="1"/>
          </p:cNvSpPr>
          <p:nvPr/>
        </p:nvSpPr>
        <p:spPr bwMode="auto">
          <a:xfrm>
            <a:off x="2765425" y="4829175"/>
            <a:ext cx="276225" cy="339725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6" name="AutoShape 62"/>
          <p:cNvSpPr>
            <a:spLocks noChangeArrowheads="1"/>
          </p:cNvSpPr>
          <p:nvPr/>
        </p:nvSpPr>
        <p:spPr bwMode="auto">
          <a:xfrm>
            <a:off x="3511550" y="441007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7" name="AutoShape 63"/>
          <p:cNvSpPr>
            <a:spLocks noChangeArrowheads="1"/>
          </p:cNvSpPr>
          <p:nvPr/>
        </p:nvSpPr>
        <p:spPr bwMode="auto">
          <a:xfrm>
            <a:off x="446088" y="19621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8" name="AutoShape 64"/>
          <p:cNvSpPr>
            <a:spLocks noChangeArrowheads="1"/>
          </p:cNvSpPr>
          <p:nvPr/>
        </p:nvSpPr>
        <p:spPr bwMode="auto">
          <a:xfrm>
            <a:off x="3248025" y="6667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89" name="AutoShape 65"/>
          <p:cNvSpPr>
            <a:spLocks noChangeArrowheads="1"/>
          </p:cNvSpPr>
          <p:nvPr/>
        </p:nvSpPr>
        <p:spPr bwMode="auto">
          <a:xfrm>
            <a:off x="5721350" y="13525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4992688" y="7334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615950" y="2905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2427288" y="46863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2867025" y="3867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4" name="AutoShape 70"/>
          <p:cNvSpPr>
            <a:spLocks noChangeArrowheads="1"/>
          </p:cNvSpPr>
          <p:nvPr/>
        </p:nvSpPr>
        <p:spPr bwMode="auto">
          <a:xfrm>
            <a:off x="5416550" y="27622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5" name="AutoShape 71"/>
          <p:cNvSpPr>
            <a:spLocks noChangeArrowheads="1"/>
          </p:cNvSpPr>
          <p:nvPr/>
        </p:nvSpPr>
        <p:spPr bwMode="auto">
          <a:xfrm>
            <a:off x="5195888" y="33718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6" name="AutoShape 72"/>
          <p:cNvSpPr>
            <a:spLocks noChangeArrowheads="1"/>
          </p:cNvSpPr>
          <p:nvPr/>
        </p:nvSpPr>
        <p:spPr bwMode="auto">
          <a:xfrm>
            <a:off x="4035425" y="34671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7" name="AutoShape 73"/>
          <p:cNvSpPr>
            <a:spLocks noChangeArrowheads="1"/>
          </p:cNvSpPr>
          <p:nvPr/>
        </p:nvSpPr>
        <p:spPr bwMode="auto">
          <a:xfrm>
            <a:off x="5594350" y="22479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8" name="AutoShape 74"/>
          <p:cNvSpPr>
            <a:spLocks noChangeArrowheads="1"/>
          </p:cNvSpPr>
          <p:nvPr/>
        </p:nvSpPr>
        <p:spPr bwMode="auto">
          <a:xfrm>
            <a:off x="4019550" y="46482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99" name="AutoShape 75"/>
          <p:cNvSpPr>
            <a:spLocks noChangeArrowheads="1"/>
          </p:cNvSpPr>
          <p:nvPr/>
        </p:nvSpPr>
        <p:spPr bwMode="auto">
          <a:xfrm>
            <a:off x="3544888" y="368617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0" name="AutoShape 76"/>
          <p:cNvSpPr>
            <a:spLocks noChangeArrowheads="1"/>
          </p:cNvSpPr>
          <p:nvPr/>
        </p:nvSpPr>
        <p:spPr bwMode="auto">
          <a:xfrm>
            <a:off x="4899025" y="29813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1" name="AutoShape 77"/>
          <p:cNvSpPr>
            <a:spLocks noChangeArrowheads="1"/>
          </p:cNvSpPr>
          <p:nvPr/>
        </p:nvSpPr>
        <p:spPr bwMode="auto">
          <a:xfrm>
            <a:off x="1631950" y="33337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2" name="AutoShape 78"/>
          <p:cNvSpPr>
            <a:spLocks noChangeArrowheads="1"/>
          </p:cNvSpPr>
          <p:nvPr/>
        </p:nvSpPr>
        <p:spPr bwMode="auto">
          <a:xfrm>
            <a:off x="1766888" y="2857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3" name="AutoShape 79"/>
          <p:cNvSpPr>
            <a:spLocks noChangeArrowheads="1"/>
          </p:cNvSpPr>
          <p:nvPr/>
        </p:nvSpPr>
        <p:spPr bwMode="auto">
          <a:xfrm>
            <a:off x="4264025" y="438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4" name="AutoShape 80"/>
          <p:cNvSpPr>
            <a:spLocks noChangeArrowheads="1"/>
          </p:cNvSpPr>
          <p:nvPr/>
        </p:nvSpPr>
        <p:spPr bwMode="auto">
          <a:xfrm>
            <a:off x="3494088" y="56102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5" name="AutoShape 81"/>
          <p:cNvSpPr>
            <a:spLocks noChangeArrowheads="1"/>
          </p:cNvSpPr>
          <p:nvPr/>
        </p:nvSpPr>
        <p:spPr bwMode="auto">
          <a:xfrm>
            <a:off x="657225" y="1352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706" name="AutoShape 82"/>
          <p:cNvSpPr>
            <a:spLocks noChangeArrowheads="1"/>
          </p:cNvSpPr>
          <p:nvPr/>
        </p:nvSpPr>
        <p:spPr bwMode="auto">
          <a:xfrm>
            <a:off x="5219700" y="45085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9411" name="Rectangle 83"/>
          <p:cNvSpPr>
            <a:spLocks noChangeArrowheads="1"/>
          </p:cNvSpPr>
          <p:nvPr/>
        </p:nvSpPr>
        <p:spPr bwMode="auto">
          <a:xfrm>
            <a:off x="5580063" y="4437063"/>
            <a:ext cx="3143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colinergici</a:t>
            </a:r>
          </a:p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muscarinici</a:t>
            </a: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5292725" y="5445125"/>
            <a:ext cx="7143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99413" name="Rectangle 85"/>
          <p:cNvSpPr>
            <a:spLocks noChangeArrowheads="1"/>
          </p:cNvSpPr>
          <p:nvPr/>
        </p:nvSpPr>
        <p:spPr bwMode="auto">
          <a:xfrm>
            <a:off x="5795963" y="5805488"/>
            <a:ext cx="3244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adrenergici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La vescica come organo effettore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Le fibre muscolari possiedono recettori di tipo 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it-IT" smtClean="0">
                <a:cs typeface="Times New Roman" pitchFamily="18" charset="0"/>
              </a:rPr>
              <a:t> </a:t>
            </a:r>
            <a:r>
              <a:rPr lang="it-IT" smtClean="0">
                <a:solidFill>
                  <a:srgbClr val="FF00FF"/>
                </a:solidFill>
                <a:cs typeface="Times New Roman" pitchFamily="18" charset="0"/>
              </a:rPr>
              <a:t>(simpatico)</a:t>
            </a:r>
            <a:r>
              <a:rPr lang="it-IT" smtClean="0">
                <a:cs typeface="Times New Roman" pitchFamily="18" charset="0"/>
              </a:rPr>
              <a:t> 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mtClean="0">
                <a:cs typeface="Times New Roman" pitchFamily="18" charset="0"/>
              </a:rPr>
              <a:t>Localizzati a livello di tutta la superficie del detrusore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mtClean="0">
                <a:cs typeface="Times New Roman" pitchFamily="18" charset="0"/>
              </a:rPr>
              <a:t>Causano rilasciamento della vescica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916238" y="56610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accomodamento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284663" y="4292600"/>
            <a:ext cx="215900" cy="1481138"/>
          </a:xfrm>
          <a:prstGeom prst="downArrow">
            <a:avLst>
              <a:gd name="adj1" fmla="val 50000"/>
              <a:gd name="adj2" fmla="val 17150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160963" y="4413250"/>
            <a:ext cx="3983037" cy="244475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371475" y="60325"/>
            <a:ext cx="5715000" cy="4191000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581275" y="3717925"/>
            <a:ext cx="1144588" cy="2820988"/>
          </a:xfrm>
          <a:custGeom>
            <a:avLst/>
            <a:gdLst>
              <a:gd name="T0" fmla="*/ 1143177 w 811"/>
              <a:gd name="T1" fmla="*/ 76200 h 1777"/>
              <a:gd name="T2" fmla="*/ 990753 w 811"/>
              <a:gd name="T3" fmla="*/ 228600 h 1777"/>
              <a:gd name="T4" fmla="*/ 838330 w 811"/>
              <a:gd name="T5" fmla="*/ 457200 h 1777"/>
              <a:gd name="T6" fmla="*/ 838330 w 811"/>
              <a:gd name="T7" fmla="*/ 2819401 h 1777"/>
              <a:gd name="T8" fmla="*/ 457271 w 811"/>
              <a:gd name="T9" fmla="*/ 2819401 h 1777"/>
              <a:gd name="T10" fmla="*/ 457271 w 811"/>
              <a:gd name="T11" fmla="*/ 457200 h 1777"/>
              <a:gd name="T12" fmla="*/ 228635 w 811"/>
              <a:gd name="T13" fmla="*/ 152400 h 1777"/>
              <a:gd name="T14" fmla="*/ 76212 w 811"/>
              <a:gd name="T15" fmla="*/ 76200 h 1777"/>
              <a:gd name="T16" fmla="*/ 0 w 811"/>
              <a:gd name="T17" fmla="*/ 0 h 1777"/>
              <a:gd name="T18" fmla="*/ 228635 w 811"/>
              <a:gd name="T19" fmla="*/ 0 h 1777"/>
              <a:gd name="T20" fmla="*/ 457271 w 811"/>
              <a:gd name="T21" fmla="*/ 76200 h 1777"/>
              <a:gd name="T22" fmla="*/ 762118 w 811"/>
              <a:gd name="T23" fmla="*/ 76200 h 1777"/>
              <a:gd name="T24" fmla="*/ 990753 w 811"/>
              <a:gd name="T25" fmla="*/ 0 h 1777"/>
              <a:gd name="T26" fmla="*/ 1143177 w 811"/>
              <a:gd name="T27" fmla="*/ 76200 h 17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1"/>
              <a:gd name="T43" fmla="*/ 0 h 1777"/>
              <a:gd name="T44" fmla="*/ 811 w 811"/>
              <a:gd name="T45" fmla="*/ 1777 h 17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1" h="1777">
                <a:moveTo>
                  <a:pt x="810" y="48"/>
                </a:moveTo>
                <a:lnTo>
                  <a:pt x="702" y="144"/>
                </a:lnTo>
                <a:lnTo>
                  <a:pt x="594" y="288"/>
                </a:lnTo>
                <a:lnTo>
                  <a:pt x="594" y="1776"/>
                </a:lnTo>
                <a:lnTo>
                  <a:pt x="324" y="1776"/>
                </a:lnTo>
                <a:lnTo>
                  <a:pt x="324" y="288"/>
                </a:lnTo>
                <a:lnTo>
                  <a:pt x="162" y="96"/>
                </a:lnTo>
                <a:lnTo>
                  <a:pt x="54" y="48"/>
                </a:lnTo>
                <a:lnTo>
                  <a:pt x="0" y="0"/>
                </a:lnTo>
                <a:lnTo>
                  <a:pt x="162" y="0"/>
                </a:lnTo>
                <a:lnTo>
                  <a:pt x="324" y="48"/>
                </a:lnTo>
                <a:lnTo>
                  <a:pt x="540" y="48"/>
                </a:lnTo>
                <a:lnTo>
                  <a:pt x="702" y="0"/>
                </a:lnTo>
                <a:lnTo>
                  <a:pt x="810" y="48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752475" y="517525"/>
            <a:ext cx="4953000" cy="32766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2162175" y="6537325"/>
            <a:ext cx="890588" cy="255588"/>
          </a:xfrm>
          <a:custGeom>
            <a:avLst/>
            <a:gdLst>
              <a:gd name="T0" fmla="*/ 876474 w 631"/>
              <a:gd name="T1" fmla="*/ 0 h 161"/>
              <a:gd name="T2" fmla="*/ 889177 w 631"/>
              <a:gd name="T3" fmla="*/ 38100 h 161"/>
              <a:gd name="T4" fmla="*/ 889177 w 631"/>
              <a:gd name="T5" fmla="*/ 76200 h 161"/>
              <a:gd name="T6" fmla="*/ 863772 w 631"/>
              <a:gd name="T7" fmla="*/ 114300 h 161"/>
              <a:gd name="T8" fmla="*/ 851069 w 631"/>
              <a:gd name="T9" fmla="*/ 152400 h 161"/>
              <a:gd name="T10" fmla="*/ 812962 w 631"/>
              <a:gd name="T11" fmla="*/ 177800 h 161"/>
              <a:gd name="T12" fmla="*/ 787556 w 631"/>
              <a:gd name="T13" fmla="*/ 215900 h 161"/>
              <a:gd name="T14" fmla="*/ 749449 w 631"/>
              <a:gd name="T15" fmla="*/ 228600 h 161"/>
              <a:gd name="T16" fmla="*/ 711341 w 631"/>
              <a:gd name="T17" fmla="*/ 241300 h 161"/>
              <a:gd name="T18" fmla="*/ 660531 w 631"/>
              <a:gd name="T19" fmla="*/ 254000 h 161"/>
              <a:gd name="T20" fmla="*/ 622424 w 631"/>
              <a:gd name="T21" fmla="*/ 254000 h 161"/>
              <a:gd name="T22" fmla="*/ 584316 w 631"/>
              <a:gd name="T23" fmla="*/ 254000 h 161"/>
              <a:gd name="T24" fmla="*/ 546208 w 631"/>
              <a:gd name="T25" fmla="*/ 254000 h 161"/>
              <a:gd name="T26" fmla="*/ 508101 w 631"/>
              <a:gd name="T27" fmla="*/ 254000 h 161"/>
              <a:gd name="T28" fmla="*/ 469993 w 631"/>
              <a:gd name="T29" fmla="*/ 254000 h 161"/>
              <a:gd name="T30" fmla="*/ 419183 w 631"/>
              <a:gd name="T31" fmla="*/ 254000 h 161"/>
              <a:gd name="T32" fmla="*/ 368373 w 631"/>
              <a:gd name="T33" fmla="*/ 254000 h 161"/>
              <a:gd name="T34" fmla="*/ 330266 w 631"/>
              <a:gd name="T35" fmla="*/ 254000 h 161"/>
              <a:gd name="T36" fmla="*/ 292158 w 631"/>
              <a:gd name="T37" fmla="*/ 254000 h 161"/>
              <a:gd name="T38" fmla="*/ 254050 w 631"/>
              <a:gd name="T39" fmla="*/ 254000 h 161"/>
              <a:gd name="T40" fmla="*/ 215943 w 631"/>
              <a:gd name="T41" fmla="*/ 254000 h 161"/>
              <a:gd name="T42" fmla="*/ 165133 w 631"/>
              <a:gd name="T43" fmla="*/ 241300 h 161"/>
              <a:gd name="T44" fmla="*/ 127025 w 631"/>
              <a:gd name="T45" fmla="*/ 241300 h 161"/>
              <a:gd name="T46" fmla="*/ 76215 w 631"/>
              <a:gd name="T47" fmla="*/ 241300 h 161"/>
              <a:gd name="T48" fmla="*/ 38108 w 631"/>
              <a:gd name="T49" fmla="*/ 241300 h 161"/>
              <a:gd name="T50" fmla="*/ 0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621" y="0"/>
                </a:moveTo>
                <a:lnTo>
                  <a:pt x="630" y="24"/>
                </a:lnTo>
                <a:lnTo>
                  <a:pt x="630" y="48"/>
                </a:lnTo>
                <a:lnTo>
                  <a:pt x="612" y="72"/>
                </a:lnTo>
                <a:lnTo>
                  <a:pt x="603" y="96"/>
                </a:lnTo>
                <a:lnTo>
                  <a:pt x="576" y="112"/>
                </a:lnTo>
                <a:lnTo>
                  <a:pt x="558" y="136"/>
                </a:lnTo>
                <a:lnTo>
                  <a:pt x="531" y="144"/>
                </a:lnTo>
                <a:lnTo>
                  <a:pt x="504" y="152"/>
                </a:lnTo>
                <a:lnTo>
                  <a:pt x="468" y="160"/>
                </a:lnTo>
                <a:lnTo>
                  <a:pt x="441" y="160"/>
                </a:lnTo>
                <a:lnTo>
                  <a:pt x="414" y="160"/>
                </a:lnTo>
                <a:lnTo>
                  <a:pt x="387" y="160"/>
                </a:lnTo>
                <a:lnTo>
                  <a:pt x="360" y="160"/>
                </a:lnTo>
                <a:lnTo>
                  <a:pt x="333" y="160"/>
                </a:lnTo>
                <a:lnTo>
                  <a:pt x="297" y="160"/>
                </a:lnTo>
                <a:lnTo>
                  <a:pt x="261" y="160"/>
                </a:lnTo>
                <a:lnTo>
                  <a:pt x="234" y="160"/>
                </a:lnTo>
                <a:lnTo>
                  <a:pt x="207" y="160"/>
                </a:lnTo>
                <a:lnTo>
                  <a:pt x="180" y="160"/>
                </a:lnTo>
                <a:lnTo>
                  <a:pt x="153" y="160"/>
                </a:lnTo>
                <a:lnTo>
                  <a:pt x="117" y="152"/>
                </a:lnTo>
                <a:lnTo>
                  <a:pt x="90" y="152"/>
                </a:lnTo>
                <a:lnTo>
                  <a:pt x="54" y="152"/>
                </a:lnTo>
                <a:lnTo>
                  <a:pt x="27" y="152"/>
                </a:lnTo>
                <a:lnTo>
                  <a:pt x="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3381375" y="6537325"/>
            <a:ext cx="890588" cy="255588"/>
          </a:xfrm>
          <a:custGeom>
            <a:avLst/>
            <a:gdLst>
              <a:gd name="T0" fmla="*/ 12703 w 631"/>
              <a:gd name="T1" fmla="*/ 0 h 161"/>
              <a:gd name="T2" fmla="*/ 0 w 631"/>
              <a:gd name="T3" fmla="*/ 38100 h 161"/>
              <a:gd name="T4" fmla="*/ 0 w 631"/>
              <a:gd name="T5" fmla="*/ 76200 h 161"/>
              <a:gd name="T6" fmla="*/ 25405 w 631"/>
              <a:gd name="T7" fmla="*/ 114300 h 161"/>
              <a:gd name="T8" fmla="*/ 38108 w 631"/>
              <a:gd name="T9" fmla="*/ 152400 h 161"/>
              <a:gd name="T10" fmla="*/ 76215 w 631"/>
              <a:gd name="T11" fmla="*/ 177800 h 161"/>
              <a:gd name="T12" fmla="*/ 101620 w 631"/>
              <a:gd name="T13" fmla="*/ 215900 h 161"/>
              <a:gd name="T14" fmla="*/ 139728 w 631"/>
              <a:gd name="T15" fmla="*/ 228600 h 161"/>
              <a:gd name="T16" fmla="*/ 177835 w 631"/>
              <a:gd name="T17" fmla="*/ 241300 h 161"/>
              <a:gd name="T18" fmla="*/ 228645 w 631"/>
              <a:gd name="T19" fmla="*/ 254000 h 161"/>
              <a:gd name="T20" fmla="*/ 266753 w 631"/>
              <a:gd name="T21" fmla="*/ 254000 h 161"/>
              <a:gd name="T22" fmla="*/ 304861 w 631"/>
              <a:gd name="T23" fmla="*/ 254000 h 161"/>
              <a:gd name="T24" fmla="*/ 342968 w 631"/>
              <a:gd name="T25" fmla="*/ 254000 h 161"/>
              <a:gd name="T26" fmla="*/ 381076 w 631"/>
              <a:gd name="T27" fmla="*/ 254000 h 161"/>
              <a:gd name="T28" fmla="*/ 419183 w 631"/>
              <a:gd name="T29" fmla="*/ 254000 h 161"/>
              <a:gd name="T30" fmla="*/ 469993 w 631"/>
              <a:gd name="T31" fmla="*/ 254000 h 161"/>
              <a:gd name="T32" fmla="*/ 520803 w 631"/>
              <a:gd name="T33" fmla="*/ 254000 h 161"/>
              <a:gd name="T34" fmla="*/ 558911 w 631"/>
              <a:gd name="T35" fmla="*/ 254000 h 161"/>
              <a:gd name="T36" fmla="*/ 597019 w 631"/>
              <a:gd name="T37" fmla="*/ 254000 h 161"/>
              <a:gd name="T38" fmla="*/ 635126 w 631"/>
              <a:gd name="T39" fmla="*/ 254000 h 161"/>
              <a:gd name="T40" fmla="*/ 673234 w 631"/>
              <a:gd name="T41" fmla="*/ 254000 h 161"/>
              <a:gd name="T42" fmla="*/ 724044 w 631"/>
              <a:gd name="T43" fmla="*/ 241300 h 161"/>
              <a:gd name="T44" fmla="*/ 762151 w 631"/>
              <a:gd name="T45" fmla="*/ 241300 h 161"/>
              <a:gd name="T46" fmla="*/ 812962 w 631"/>
              <a:gd name="T47" fmla="*/ 241300 h 161"/>
              <a:gd name="T48" fmla="*/ 851069 w 631"/>
              <a:gd name="T49" fmla="*/ 241300 h 161"/>
              <a:gd name="T50" fmla="*/ 889177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9" y="0"/>
                </a:moveTo>
                <a:lnTo>
                  <a:pt x="0" y="24"/>
                </a:lnTo>
                <a:lnTo>
                  <a:pt x="0" y="48"/>
                </a:lnTo>
                <a:lnTo>
                  <a:pt x="18" y="72"/>
                </a:lnTo>
                <a:lnTo>
                  <a:pt x="27" y="96"/>
                </a:lnTo>
                <a:lnTo>
                  <a:pt x="54" y="112"/>
                </a:lnTo>
                <a:lnTo>
                  <a:pt x="72" y="136"/>
                </a:lnTo>
                <a:lnTo>
                  <a:pt x="99" y="144"/>
                </a:lnTo>
                <a:lnTo>
                  <a:pt x="126" y="152"/>
                </a:lnTo>
                <a:lnTo>
                  <a:pt x="162" y="160"/>
                </a:lnTo>
                <a:lnTo>
                  <a:pt x="189" y="160"/>
                </a:lnTo>
                <a:lnTo>
                  <a:pt x="216" y="160"/>
                </a:lnTo>
                <a:lnTo>
                  <a:pt x="243" y="160"/>
                </a:lnTo>
                <a:lnTo>
                  <a:pt x="270" y="160"/>
                </a:lnTo>
                <a:lnTo>
                  <a:pt x="297" y="160"/>
                </a:lnTo>
                <a:lnTo>
                  <a:pt x="333" y="160"/>
                </a:lnTo>
                <a:lnTo>
                  <a:pt x="369" y="160"/>
                </a:lnTo>
                <a:lnTo>
                  <a:pt x="396" y="160"/>
                </a:lnTo>
                <a:lnTo>
                  <a:pt x="423" y="160"/>
                </a:lnTo>
                <a:lnTo>
                  <a:pt x="450" y="160"/>
                </a:lnTo>
                <a:lnTo>
                  <a:pt x="477" y="160"/>
                </a:lnTo>
                <a:lnTo>
                  <a:pt x="513" y="152"/>
                </a:lnTo>
                <a:lnTo>
                  <a:pt x="540" y="152"/>
                </a:lnTo>
                <a:lnTo>
                  <a:pt x="576" y="152"/>
                </a:lnTo>
                <a:lnTo>
                  <a:pt x="603" y="152"/>
                </a:lnTo>
                <a:lnTo>
                  <a:pt x="63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2124075" y="4098925"/>
            <a:ext cx="611188" cy="2592388"/>
          </a:xfrm>
          <a:custGeom>
            <a:avLst/>
            <a:gdLst>
              <a:gd name="T0" fmla="*/ 228666 w 433"/>
              <a:gd name="T1" fmla="*/ 0 h 1633"/>
              <a:gd name="T2" fmla="*/ 381110 w 433"/>
              <a:gd name="T3" fmla="*/ 152400 h 1633"/>
              <a:gd name="T4" fmla="*/ 457332 w 433"/>
              <a:gd name="T5" fmla="*/ 304800 h 1633"/>
              <a:gd name="T6" fmla="*/ 457332 w 433"/>
              <a:gd name="T7" fmla="*/ 609600 h 1633"/>
              <a:gd name="T8" fmla="*/ 609776 w 433"/>
              <a:gd name="T9" fmla="*/ 2438401 h 1633"/>
              <a:gd name="T10" fmla="*/ 533554 w 433"/>
              <a:gd name="T11" fmla="*/ 2590801 h 1633"/>
              <a:gd name="T12" fmla="*/ 457332 w 433"/>
              <a:gd name="T13" fmla="*/ 2590801 h 1633"/>
              <a:gd name="T14" fmla="*/ 304888 w 433"/>
              <a:gd name="T15" fmla="*/ 2286001 h 1633"/>
              <a:gd name="T16" fmla="*/ 152444 w 433"/>
              <a:gd name="T17" fmla="*/ 1981201 h 1633"/>
              <a:gd name="T18" fmla="*/ 0 w 433"/>
              <a:gd name="T19" fmla="*/ 1600200 h 1633"/>
              <a:gd name="T20" fmla="*/ 0 w 433"/>
              <a:gd name="T21" fmla="*/ 1295400 h 1633"/>
              <a:gd name="T22" fmla="*/ 0 w 433"/>
              <a:gd name="T23" fmla="*/ 838200 h 1633"/>
              <a:gd name="T24" fmla="*/ 76222 w 433"/>
              <a:gd name="T25" fmla="*/ 533400 h 1633"/>
              <a:gd name="T26" fmla="*/ 152444 w 433"/>
              <a:gd name="T27" fmla="*/ 228600 h 1633"/>
              <a:gd name="T28" fmla="*/ 228666 w 433"/>
              <a:gd name="T29" fmla="*/ 152400 h 1633"/>
              <a:gd name="T30" fmla="*/ 228666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162" y="0"/>
                </a:moveTo>
                <a:lnTo>
                  <a:pt x="270" y="96"/>
                </a:lnTo>
                <a:lnTo>
                  <a:pt x="324" y="192"/>
                </a:lnTo>
                <a:lnTo>
                  <a:pt x="324" y="384"/>
                </a:lnTo>
                <a:lnTo>
                  <a:pt x="432" y="1536"/>
                </a:lnTo>
                <a:lnTo>
                  <a:pt x="378" y="1632"/>
                </a:lnTo>
                <a:lnTo>
                  <a:pt x="324" y="1632"/>
                </a:lnTo>
                <a:lnTo>
                  <a:pt x="216" y="1440"/>
                </a:lnTo>
                <a:lnTo>
                  <a:pt x="108" y="1248"/>
                </a:lnTo>
                <a:lnTo>
                  <a:pt x="0" y="1008"/>
                </a:lnTo>
                <a:lnTo>
                  <a:pt x="0" y="816"/>
                </a:lnTo>
                <a:lnTo>
                  <a:pt x="0" y="528"/>
                </a:lnTo>
                <a:lnTo>
                  <a:pt x="54" y="336"/>
                </a:lnTo>
                <a:lnTo>
                  <a:pt x="108" y="144"/>
                </a:lnTo>
                <a:lnTo>
                  <a:pt x="162" y="96"/>
                </a:lnTo>
                <a:lnTo>
                  <a:pt x="162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3724275" y="4098925"/>
            <a:ext cx="611188" cy="2592388"/>
          </a:xfrm>
          <a:custGeom>
            <a:avLst/>
            <a:gdLst>
              <a:gd name="T0" fmla="*/ 381110 w 433"/>
              <a:gd name="T1" fmla="*/ 0 h 1633"/>
              <a:gd name="T2" fmla="*/ 228666 w 433"/>
              <a:gd name="T3" fmla="*/ 152400 h 1633"/>
              <a:gd name="T4" fmla="*/ 152444 w 433"/>
              <a:gd name="T5" fmla="*/ 304800 h 1633"/>
              <a:gd name="T6" fmla="*/ 152444 w 433"/>
              <a:gd name="T7" fmla="*/ 609600 h 1633"/>
              <a:gd name="T8" fmla="*/ 0 w 433"/>
              <a:gd name="T9" fmla="*/ 2438401 h 1633"/>
              <a:gd name="T10" fmla="*/ 76222 w 433"/>
              <a:gd name="T11" fmla="*/ 2590801 h 1633"/>
              <a:gd name="T12" fmla="*/ 152444 w 433"/>
              <a:gd name="T13" fmla="*/ 2590801 h 1633"/>
              <a:gd name="T14" fmla="*/ 304888 w 433"/>
              <a:gd name="T15" fmla="*/ 2286001 h 1633"/>
              <a:gd name="T16" fmla="*/ 457332 w 433"/>
              <a:gd name="T17" fmla="*/ 1981201 h 1633"/>
              <a:gd name="T18" fmla="*/ 609776 w 433"/>
              <a:gd name="T19" fmla="*/ 1600200 h 1633"/>
              <a:gd name="T20" fmla="*/ 609776 w 433"/>
              <a:gd name="T21" fmla="*/ 1295400 h 1633"/>
              <a:gd name="T22" fmla="*/ 609776 w 433"/>
              <a:gd name="T23" fmla="*/ 838200 h 1633"/>
              <a:gd name="T24" fmla="*/ 533554 w 433"/>
              <a:gd name="T25" fmla="*/ 533400 h 1633"/>
              <a:gd name="T26" fmla="*/ 457332 w 433"/>
              <a:gd name="T27" fmla="*/ 228600 h 1633"/>
              <a:gd name="T28" fmla="*/ 381110 w 433"/>
              <a:gd name="T29" fmla="*/ 152400 h 1633"/>
              <a:gd name="T30" fmla="*/ 381110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270" y="0"/>
                </a:moveTo>
                <a:lnTo>
                  <a:pt x="162" y="96"/>
                </a:lnTo>
                <a:lnTo>
                  <a:pt x="108" y="192"/>
                </a:lnTo>
                <a:lnTo>
                  <a:pt x="108" y="384"/>
                </a:lnTo>
                <a:lnTo>
                  <a:pt x="0" y="1536"/>
                </a:lnTo>
                <a:lnTo>
                  <a:pt x="54" y="1632"/>
                </a:lnTo>
                <a:lnTo>
                  <a:pt x="108" y="1632"/>
                </a:lnTo>
                <a:lnTo>
                  <a:pt x="216" y="1440"/>
                </a:lnTo>
                <a:lnTo>
                  <a:pt x="324" y="1248"/>
                </a:lnTo>
                <a:lnTo>
                  <a:pt x="432" y="1008"/>
                </a:lnTo>
                <a:lnTo>
                  <a:pt x="432" y="816"/>
                </a:lnTo>
                <a:lnTo>
                  <a:pt x="432" y="528"/>
                </a:lnTo>
                <a:lnTo>
                  <a:pt x="378" y="336"/>
                </a:lnTo>
                <a:lnTo>
                  <a:pt x="324" y="144"/>
                </a:lnTo>
                <a:lnTo>
                  <a:pt x="270" y="96"/>
                </a:lnTo>
                <a:lnTo>
                  <a:pt x="270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724275" y="4175125"/>
            <a:ext cx="77788" cy="2287588"/>
          </a:xfrm>
          <a:custGeom>
            <a:avLst/>
            <a:gdLst>
              <a:gd name="T0" fmla="*/ 76374 w 55"/>
              <a:gd name="T1" fmla="*/ 0 h 1441"/>
              <a:gd name="T2" fmla="*/ 0 w 55"/>
              <a:gd name="T3" fmla="*/ 228600 h 1441"/>
              <a:gd name="T4" fmla="*/ 0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54" y="0"/>
                </a:moveTo>
                <a:lnTo>
                  <a:pt x="0" y="144"/>
                </a:lnTo>
                <a:lnTo>
                  <a:pt x="0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2657475" y="4251325"/>
            <a:ext cx="77788" cy="2287588"/>
          </a:xfrm>
          <a:custGeom>
            <a:avLst/>
            <a:gdLst>
              <a:gd name="T0" fmla="*/ 0 w 55"/>
              <a:gd name="T1" fmla="*/ 0 h 1441"/>
              <a:gd name="T2" fmla="*/ 76374 w 55"/>
              <a:gd name="T3" fmla="*/ 228600 h 1441"/>
              <a:gd name="T4" fmla="*/ 76374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0" y="0"/>
                </a:moveTo>
                <a:lnTo>
                  <a:pt x="54" y="144"/>
                </a:lnTo>
                <a:lnTo>
                  <a:pt x="54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3495675" y="4251325"/>
            <a:ext cx="230188" cy="2363788"/>
          </a:xfrm>
          <a:custGeom>
            <a:avLst/>
            <a:gdLst>
              <a:gd name="T0" fmla="*/ 228776 w 163"/>
              <a:gd name="T1" fmla="*/ 0 h 1489"/>
              <a:gd name="T2" fmla="*/ 76259 w 163"/>
              <a:gd name="T3" fmla="*/ 0 h 1489"/>
              <a:gd name="T4" fmla="*/ 0 w 163"/>
              <a:gd name="T5" fmla="*/ 152400 h 1489"/>
              <a:gd name="T6" fmla="*/ 0 w 163"/>
              <a:gd name="T7" fmla="*/ 1905001 h 1489"/>
              <a:gd name="T8" fmla="*/ 76259 w 163"/>
              <a:gd name="T9" fmla="*/ 2362201 h 1489"/>
              <a:gd name="T10" fmla="*/ 76259 w 163"/>
              <a:gd name="T11" fmla="*/ 228600 h 1489"/>
              <a:gd name="T12" fmla="*/ 152517 w 163"/>
              <a:gd name="T13" fmla="*/ 152400 h 1489"/>
              <a:gd name="T14" fmla="*/ 152517 w 163"/>
              <a:gd name="T15" fmla="*/ 0 h 1489"/>
              <a:gd name="T16" fmla="*/ 228776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162" y="0"/>
                </a:moveTo>
                <a:lnTo>
                  <a:pt x="54" y="0"/>
                </a:lnTo>
                <a:lnTo>
                  <a:pt x="0" y="96"/>
                </a:lnTo>
                <a:lnTo>
                  <a:pt x="0" y="1200"/>
                </a:lnTo>
                <a:lnTo>
                  <a:pt x="54" y="1488"/>
                </a:lnTo>
                <a:lnTo>
                  <a:pt x="54" y="144"/>
                </a:lnTo>
                <a:lnTo>
                  <a:pt x="108" y="96"/>
                </a:lnTo>
                <a:lnTo>
                  <a:pt x="108" y="0"/>
                </a:lnTo>
                <a:lnTo>
                  <a:pt x="162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2733675" y="4251325"/>
            <a:ext cx="230188" cy="2363788"/>
          </a:xfrm>
          <a:custGeom>
            <a:avLst/>
            <a:gdLst>
              <a:gd name="T0" fmla="*/ 0 w 163"/>
              <a:gd name="T1" fmla="*/ 0 h 1489"/>
              <a:gd name="T2" fmla="*/ 152517 w 163"/>
              <a:gd name="T3" fmla="*/ 0 h 1489"/>
              <a:gd name="T4" fmla="*/ 228776 w 163"/>
              <a:gd name="T5" fmla="*/ 152400 h 1489"/>
              <a:gd name="T6" fmla="*/ 228776 w 163"/>
              <a:gd name="T7" fmla="*/ 1905001 h 1489"/>
              <a:gd name="T8" fmla="*/ 152517 w 163"/>
              <a:gd name="T9" fmla="*/ 2362201 h 1489"/>
              <a:gd name="T10" fmla="*/ 152517 w 163"/>
              <a:gd name="T11" fmla="*/ 228600 h 1489"/>
              <a:gd name="T12" fmla="*/ 76259 w 163"/>
              <a:gd name="T13" fmla="*/ 152400 h 1489"/>
              <a:gd name="T14" fmla="*/ 76259 w 163"/>
              <a:gd name="T15" fmla="*/ 0 h 1489"/>
              <a:gd name="T16" fmla="*/ 0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0" y="0"/>
                </a:moveTo>
                <a:lnTo>
                  <a:pt x="108" y="0"/>
                </a:lnTo>
                <a:lnTo>
                  <a:pt x="162" y="96"/>
                </a:lnTo>
                <a:lnTo>
                  <a:pt x="162" y="1200"/>
                </a:lnTo>
                <a:lnTo>
                  <a:pt x="108" y="1488"/>
                </a:lnTo>
                <a:lnTo>
                  <a:pt x="108" y="144"/>
                </a:lnTo>
                <a:lnTo>
                  <a:pt x="54" y="96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81300" y="4440238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589338" y="4462463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7874000" y="5886450"/>
            <a:ext cx="73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265238" y="32908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604963" y="34718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146300" y="36814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2570163" y="37290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797300" y="3624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313238" y="34337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830763" y="32432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5219700" y="29384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2027238" y="33766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602163" y="352901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263900" y="49958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687638" y="44910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255963" y="43576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2693988" y="5457825"/>
            <a:ext cx="7413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3441700" y="45958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33988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95563" y="41576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3390900" y="58816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2611438" y="59483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2722563" y="50434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3525838" y="62055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3052763" y="55578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29416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1443038" y="450850"/>
            <a:ext cx="360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20367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3619500" y="6191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4618038" y="4333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5618163" y="804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876300" y="8048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5761038" y="171926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630238" y="10429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868363" y="2709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495300" y="24050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401638" y="14716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3560763" y="4995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2738438" y="619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1449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5676900" y="2490788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28727" name="AutoShape 55"/>
          <p:cNvSpPr>
            <a:spLocks noChangeArrowheads="1"/>
          </p:cNvSpPr>
          <p:nvPr/>
        </p:nvSpPr>
        <p:spPr bwMode="auto">
          <a:xfrm>
            <a:off x="996950" y="32099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1182688" y="6477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29" name="AutoShape 57"/>
          <p:cNvSpPr>
            <a:spLocks noChangeArrowheads="1"/>
          </p:cNvSpPr>
          <p:nvPr/>
        </p:nvSpPr>
        <p:spPr bwMode="auto">
          <a:xfrm>
            <a:off x="2409825" y="209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0" name="AutoShape 58"/>
          <p:cNvSpPr>
            <a:spLocks noChangeArrowheads="1"/>
          </p:cNvSpPr>
          <p:nvPr/>
        </p:nvSpPr>
        <p:spPr bwMode="auto">
          <a:xfrm>
            <a:off x="3883025" y="56102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1" name="AutoShape 59"/>
          <p:cNvSpPr>
            <a:spLocks noChangeArrowheads="1"/>
          </p:cNvSpPr>
          <p:nvPr/>
        </p:nvSpPr>
        <p:spPr bwMode="auto">
          <a:xfrm>
            <a:off x="2419350" y="5953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>
            <a:off x="2935288" y="5438775"/>
            <a:ext cx="207962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>
            <a:off x="2765425" y="4829175"/>
            <a:ext cx="276225" cy="339725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>
            <a:off x="3511550" y="441007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>
            <a:off x="446088" y="19621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>
            <a:off x="3248025" y="6667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>
            <a:off x="5721350" y="13525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>
            <a:off x="4992688" y="7334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39" name="AutoShape 67"/>
          <p:cNvSpPr>
            <a:spLocks noChangeArrowheads="1"/>
          </p:cNvSpPr>
          <p:nvPr/>
        </p:nvSpPr>
        <p:spPr bwMode="auto">
          <a:xfrm>
            <a:off x="615950" y="2905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0" name="AutoShape 68"/>
          <p:cNvSpPr>
            <a:spLocks noChangeArrowheads="1"/>
          </p:cNvSpPr>
          <p:nvPr/>
        </p:nvSpPr>
        <p:spPr bwMode="auto">
          <a:xfrm>
            <a:off x="2427288" y="46863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>
            <a:off x="2867025" y="3867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2" name="AutoShape 70"/>
          <p:cNvSpPr>
            <a:spLocks noChangeArrowheads="1"/>
          </p:cNvSpPr>
          <p:nvPr/>
        </p:nvSpPr>
        <p:spPr bwMode="auto">
          <a:xfrm>
            <a:off x="5416550" y="27622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3" name="AutoShape 71"/>
          <p:cNvSpPr>
            <a:spLocks noChangeArrowheads="1"/>
          </p:cNvSpPr>
          <p:nvPr/>
        </p:nvSpPr>
        <p:spPr bwMode="auto">
          <a:xfrm>
            <a:off x="5195888" y="33718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4" name="AutoShape 72"/>
          <p:cNvSpPr>
            <a:spLocks noChangeArrowheads="1"/>
          </p:cNvSpPr>
          <p:nvPr/>
        </p:nvSpPr>
        <p:spPr bwMode="auto">
          <a:xfrm>
            <a:off x="4035425" y="34671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5" name="AutoShape 73"/>
          <p:cNvSpPr>
            <a:spLocks noChangeArrowheads="1"/>
          </p:cNvSpPr>
          <p:nvPr/>
        </p:nvSpPr>
        <p:spPr bwMode="auto">
          <a:xfrm>
            <a:off x="5594350" y="22479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6" name="AutoShape 74"/>
          <p:cNvSpPr>
            <a:spLocks noChangeArrowheads="1"/>
          </p:cNvSpPr>
          <p:nvPr/>
        </p:nvSpPr>
        <p:spPr bwMode="auto">
          <a:xfrm>
            <a:off x="4019550" y="46482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7" name="AutoShape 75"/>
          <p:cNvSpPr>
            <a:spLocks noChangeArrowheads="1"/>
          </p:cNvSpPr>
          <p:nvPr/>
        </p:nvSpPr>
        <p:spPr bwMode="auto">
          <a:xfrm>
            <a:off x="3544888" y="368617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8" name="AutoShape 76"/>
          <p:cNvSpPr>
            <a:spLocks noChangeArrowheads="1"/>
          </p:cNvSpPr>
          <p:nvPr/>
        </p:nvSpPr>
        <p:spPr bwMode="auto">
          <a:xfrm>
            <a:off x="4899025" y="29813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49" name="AutoShape 77"/>
          <p:cNvSpPr>
            <a:spLocks noChangeArrowheads="1"/>
          </p:cNvSpPr>
          <p:nvPr/>
        </p:nvSpPr>
        <p:spPr bwMode="auto">
          <a:xfrm>
            <a:off x="1631950" y="33337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50" name="AutoShape 78"/>
          <p:cNvSpPr>
            <a:spLocks noChangeArrowheads="1"/>
          </p:cNvSpPr>
          <p:nvPr/>
        </p:nvSpPr>
        <p:spPr bwMode="auto">
          <a:xfrm>
            <a:off x="1766888" y="2857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51" name="AutoShape 79"/>
          <p:cNvSpPr>
            <a:spLocks noChangeArrowheads="1"/>
          </p:cNvSpPr>
          <p:nvPr/>
        </p:nvSpPr>
        <p:spPr bwMode="auto">
          <a:xfrm>
            <a:off x="4264025" y="438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52" name="AutoShape 80"/>
          <p:cNvSpPr>
            <a:spLocks noChangeArrowheads="1"/>
          </p:cNvSpPr>
          <p:nvPr/>
        </p:nvSpPr>
        <p:spPr bwMode="auto">
          <a:xfrm>
            <a:off x="3494088" y="56102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53" name="AutoShape 81"/>
          <p:cNvSpPr>
            <a:spLocks noChangeArrowheads="1"/>
          </p:cNvSpPr>
          <p:nvPr/>
        </p:nvSpPr>
        <p:spPr bwMode="auto">
          <a:xfrm>
            <a:off x="657225" y="1352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54" name="AutoShape 82"/>
          <p:cNvSpPr>
            <a:spLocks noChangeArrowheads="1"/>
          </p:cNvSpPr>
          <p:nvPr/>
        </p:nvSpPr>
        <p:spPr bwMode="auto">
          <a:xfrm>
            <a:off x="5219700" y="45085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971" name="Rectangle 83"/>
          <p:cNvSpPr>
            <a:spLocks noChangeArrowheads="1"/>
          </p:cNvSpPr>
          <p:nvPr/>
        </p:nvSpPr>
        <p:spPr bwMode="auto">
          <a:xfrm>
            <a:off x="5580063" y="4437063"/>
            <a:ext cx="3143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colinergici</a:t>
            </a:r>
          </a:p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muscarinici</a:t>
            </a:r>
          </a:p>
        </p:txBody>
      </p:sp>
      <p:sp>
        <p:nvSpPr>
          <p:cNvPr id="28756" name="Rectangle 84"/>
          <p:cNvSpPr>
            <a:spLocks noChangeArrowheads="1"/>
          </p:cNvSpPr>
          <p:nvPr/>
        </p:nvSpPr>
        <p:spPr bwMode="auto">
          <a:xfrm>
            <a:off x="5292725" y="5445125"/>
            <a:ext cx="7143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165973" name="Rectangle 85"/>
          <p:cNvSpPr>
            <a:spLocks noChangeArrowheads="1"/>
          </p:cNvSpPr>
          <p:nvPr/>
        </p:nvSpPr>
        <p:spPr bwMode="auto">
          <a:xfrm>
            <a:off x="5795963" y="5805488"/>
            <a:ext cx="3244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adrenergici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66FF33"/>
                </a:solidFill>
              </a:rPr>
              <a:t>La vescica come organo effettore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3000" smtClean="0"/>
              <a:t>Le fibre muscolari possiedono recettori di tipo colinergico</a:t>
            </a:r>
            <a:r>
              <a:rPr lang="it-IT" sz="3000" smtClean="0">
                <a:cs typeface="Times New Roman" pitchFamily="18" charset="0"/>
              </a:rPr>
              <a:t> </a:t>
            </a:r>
            <a:r>
              <a:rPr lang="it-IT" sz="3000" smtClean="0">
                <a:solidFill>
                  <a:srgbClr val="FF00FF"/>
                </a:solidFill>
                <a:cs typeface="Times New Roman" pitchFamily="18" charset="0"/>
              </a:rPr>
              <a:t>(parasimpatico)</a:t>
            </a:r>
            <a:r>
              <a:rPr lang="it-IT" sz="3000" smtClean="0">
                <a:cs typeface="Times New Roman" pitchFamily="18" charset="0"/>
              </a:rPr>
              <a:t> 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3000" smtClean="0">
                <a:cs typeface="Times New Roman" pitchFamily="18" charset="0"/>
              </a:rPr>
              <a:t>Localizzati a livello di tutto il detrusore (contrazione)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3000" smtClean="0">
                <a:cs typeface="Times New Roman" pitchFamily="18" charset="0"/>
              </a:rPr>
              <a:t>Localizzati a livello del trigono, del collo vescicale, uretra prossimale e prostatica (rilasciamento)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l-GR" sz="3000" smtClean="0">
              <a:cs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356100" y="5084763"/>
            <a:ext cx="144463" cy="1265237"/>
          </a:xfrm>
          <a:prstGeom prst="downArrow">
            <a:avLst>
              <a:gd name="adj1" fmla="val 50000"/>
              <a:gd name="adj2" fmla="val 21895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132138" y="621665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>
                <a:solidFill>
                  <a:srgbClr val="3333CC"/>
                </a:solidFill>
              </a:rPr>
              <a:t>MINZIONE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160963" y="4413250"/>
            <a:ext cx="3983037" cy="244475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71475" y="60325"/>
            <a:ext cx="5715000" cy="4191000"/>
          </a:xfrm>
          <a:prstGeom prst="ellipse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581275" y="3717925"/>
            <a:ext cx="1144588" cy="2820988"/>
          </a:xfrm>
          <a:custGeom>
            <a:avLst/>
            <a:gdLst>
              <a:gd name="T0" fmla="*/ 1143177 w 811"/>
              <a:gd name="T1" fmla="*/ 76200 h 1777"/>
              <a:gd name="T2" fmla="*/ 990753 w 811"/>
              <a:gd name="T3" fmla="*/ 228600 h 1777"/>
              <a:gd name="T4" fmla="*/ 838330 w 811"/>
              <a:gd name="T5" fmla="*/ 457200 h 1777"/>
              <a:gd name="T6" fmla="*/ 838330 w 811"/>
              <a:gd name="T7" fmla="*/ 2819401 h 1777"/>
              <a:gd name="T8" fmla="*/ 457271 w 811"/>
              <a:gd name="T9" fmla="*/ 2819401 h 1777"/>
              <a:gd name="T10" fmla="*/ 457271 w 811"/>
              <a:gd name="T11" fmla="*/ 457200 h 1777"/>
              <a:gd name="T12" fmla="*/ 228635 w 811"/>
              <a:gd name="T13" fmla="*/ 152400 h 1777"/>
              <a:gd name="T14" fmla="*/ 76212 w 811"/>
              <a:gd name="T15" fmla="*/ 76200 h 1777"/>
              <a:gd name="T16" fmla="*/ 0 w 811"/>
              <a:gd name="T17" fmla="*/ 0 h 1777"/>
              <a:gd name="T18" fmla="*/ 228635 w 811"/>
              <a:gd name="T19" fmla="*/ 0 h 1777"/>
              <a:gd name="T20" fmla="*/ 457271 w 811"/>
              <a:gd name="T21" fmla="*/ 76200 h 1777"/>
              <a:gd name="T22" fmla="*/ 762118 w 811"/>
              <a:gd name="T23" fmla="*/ 76200 h 1777"/>
              <a:gd name="T24" fmla="*/ 990753 w 811"/>
              <a:gd name="T25" fmla="*/ 0 h 1777"/>
              <a:gd name="T26" fmla="*/ 1143177 w 811"/>
              <a:gd name="T27" fmla="*/ 76200 h 17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1"/>
              <a:gd name="T43" fmla="*/ 0 h 1777"/>
              <a:gd name="T44" fmla="*/ 811 w 811"/>
              <a:gd name="T45" fmla="*/ 1777 h 17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1" h="1777">
                <a:moveTo>
                  <a:pt x="810" y="48"/>
                </a:moveTo>
                <a:lnTo>
                  <a:pt x="702" y="144"/>
                </a:lnTo>
                <a:lnTo>
                  <a:pt x="594" y="288"/>
                </a:lnTo>
                <a:lnTo>
                  <a:pt x="594" y="1776"/>
                </a:lnTo>
                <a:lnTo>
                  <a:pt x="324" y="1776"/>
                </a:lnTo>
                <a:lnTo>
                  <a:pt x="324" y="288"/>
                </a:lnTo>
                <a:lnTo>
                  <a:pt x="162" y="96"/>
                </a:lnTo>
                <a:lnTo>
                  <a:pt x="54" y="48"/>
                </a:lnTo>
                <a:lnTo>
                  <a:pt x="0" y="0"/>
                </a:lnTo>
                <a:lnTo>
                  <a:pt x="162" y="0"/>
                </a:lnTo>
                <a:lnTo>
                  <a:pt x="324" y="48"/>
                </a:lnTo>
                <a:lnTo>
                  <a:pt x="540" y="48"/>
                </a:lnTo>
                <a:lnTo>
                  <a:pt x="702" y="0"/>
                </a:lnTo>
                <a:lnTo>
                  <a:pt x="810" y="48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752475" y="517525"/>
            <a:ext cx="4953000" cy="32766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2162175" y="6537325"/>
            <a:ext cx="890588" cy="255588"/>
          </a:xfrm>
          <a:custGeom>
            <a:avLst/>
            <a:gdLst>
              <a:gd name="T0" fmla="*/ 876474 w 631"/>
              <a:gd name="T1" fmla="*/ 0 h 161"/>
              <a:gd name="T2" fmla="*/ 889177 w 631"/>
              <a:gd name="T3" fmla="*/ 38100 h 161"/>
              <a:gd name="T4" fmla="*/ 889177 w 631"/>
              <a:gd name="T5" fmla="*/ 76200 h 161"/>
              <a:gd name="T6" fmla="*/ 863772 w 631"/>
              <a:gd name="T7" fmla="*/ 114300 h 161"/>
              <a:gd name="T8" fmla="*/ 851069 w 631"/>
              <a:gd name="T9" fmla="*/ 152400 h 161"/>
              <a:gd name="T10" fmla="*/ 812962 w 631"/>
              <a:gd name="T11" fmla="*/ 177800 h 161"/>
              <a:gd name="T12" fmla="*/ 787556 w 631"/>
              <a:gd name="T13" fmla="*/ 215900 h 161"/>
              <a:gd name="T14" fmla="*/ 749449 w 631"/>
              <a:gd name="T15" fmla="*/ 228600 h 161"/>
              <a:gd name="T16" fmla="*/ 711341 w 631"/>
              <a:gd name="T17" fmla="*/ 241300 h 161"/>
              <a:gd name="T18" fmla="*/ 660531 w 631"/>
              <a:gd name="T19" fmla="*/ 254000 h 161"/>
              <a:gd name="T20" fmla="*/ 622424 w 631"/>
              <a:gd name="T21" fmla="*/ 254000 h 161"/>
              <a:gd name="T22" fmla="*/ 584316 w 631"/>
              <a:gd name="T23" fmla="*/ 254000 h 161"/>
              <a:gd name="T24" fmla="*/ 546208 w 631"/>
              <a:gd name="T25" fmla="*/ 254000 h 161"/>
              <a:gd name="T26" fmla="*/ 508101 w 631"/>
              <a:gd name="T27" fmla="*/ 254000 h 161"/>
              <a:gd name="T28" fmla="*/ 469993 w 631"/>
              <a:gd name="T29" fmla="*/ 254000 h 161"/>
              <a:gd name="T30" fmla="*/ 419183 w 631"/>
              <a:gd name="T31" fmla="*/ 254000 h 161"/>
              <a:gd name="T32" fmla="*/ 368373 w 631"/>
              <a:gd name="T33" fmla="*/ 254000 h 161"/>
              <a:gd name="T34" fmla="*/ 330266 w 631"/>
              <a:gd name="T35" fmla="*/ 254000 h 161"/>
              <a:gd name="T36" fmla="*/ 292158 w 631"/>
              <a:gd name="T37" fmla="*/ 254000 h 161"/>
              <a:gd name="T38" fmla="*/ 254050 w 631"/>
              <a:gd name="T39" fmla="*/ 254000 h 161"/>
              <a:gd name="T40" fmla="*/ 215943 w 631"/>
              <a:gd name="T41" fmla="*/ 254000 h 161"/>
              <a:gd name="T42" fmla="*/ 165133 w 631"/>
              <a:gd name="T43" fmla="*/ 241300 h 161"/>
              <a:gd name="T44" fmla="*/ 127025 w 631"/>
              <a:gd name="T45" fmla="*/ 241300 h 161"/>
              <a:gd name="T46" fmla="*/ 76215 w 631"/>
              <a:gd name="T47" fmla="*/ 241300 h 161"/>
              <a:gd name="T48" fmla="*/ 38108 w 631"/>
              <a:gd name="T49" fmla="*/ 241300 h 161"/>
              <a:gd name="T50" fmla="*/ 0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621" y="0"/>
                </a:moveTo>
                <a:lnTo>
                  <a:pt x="630" y="24"/>
                </a:lnTo>
                <a:lnTo>
                  <a:pt x="630" y="48"/>
                </a:lnTo>
                <a:lnTo>
                  <a:pt x="612" y="72"/>
                </a:lnTo>
                <a:lnTo>
                  <a:pt x="603" y="96"/>
                </a:lnTo>
                <a:lnTo>
                  <a:pt x="576" y="112"/>
                </a:lnTo>
                <a:lnTo>
                  <a:pt x="558" y="136"/>
                </a:lnTo>
                <a:lnTo>
                  <a:pt x="531" y="144"/>
                </a:lnTo>
                <a:lnTo>
                  <a:pt x="504" y="152"/>
                </a:lnTo>
                <a:lnTo>
                  <a:pt x="468" y="160"/>
                </a:lnTo>
                <a:lnTo>
                  <a:pt x="441" y="160"/>
                </a:lnTo>
                <a:lnTo>
                  <a:pt x="414" y="160"/>
                </a:lnTo>
                <a:lnTo>
                  <a:pt x="387" y="160"/>
                </a:lnTo>
                <a:lnTo>
                  <a:pt x="360" y="160"/>
                </a:lnTo>
                <a:lnTo>
                  <a:pt x="333" y="160"/>
                </a:lnTo>
                <a:lnTo>
                  <a:pt x="297" y="160"/>
                </a:lnTo>
                <a:lnTo>
                  <a:pt x="261" y="160"/>
                </a:lnTo>
                <a:lnTo>
                  <a:pt x="234" y="160"/>
                </a:lnTo>
                <a:lnTo>
                  <a:pt x="207" y="160"/>
                </a:lnTo>
                <a:lnTo>
                  <a:pt x="180" y="160"/>
                </a:lnTo>
                <a:lnTo>
                  <a:pt x="153" y="160"/>
                </a:lnTo>
                <a:lnTo>
                  <a:pt x="117" y="152"/>
                </a:lnTo>
                <a:lnTo>
                  <a:pt x="90" y="152"/>
                </a:lnTo>
                <a:lnTo>
                  <a:pt x="54" y="152"/>
                </a:lnTo>
                <a:lnTo>
                  <a:pt x="27" y="152"/>
                </a:lnTo>
                <a:lnTo>
                  <a:pt x="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3381375" y="6537325"/>
            <a:ext cx="890588" cy="255588"/>
          </a:xfrm>
          <a:custGeom>
            <a:avLst/>
            <a:gdLst>
              <a:gd name="T0" fmla="*/ 12703 w 631"/>
              <a:gd name="T1" fmla="*/ 0 h 161"/>
              <a:gd name="T2" fmla="*/ 0 w 631"/>
              <a:gd name="T3" fmla="*/ 38100 h 161"/>
              <a:gd name="T4" fmla="*/ 0 w 631"/>
              <a:gd name="T5" fmla="*/ 76200 h 161"/>
              <a:gd name="T6" fmla="*/ 25405 w 631"/>
              <a:gd name="T7" fmla="*/ 114300 h 161"/>
              <a:gd name="T8" fmla="*/ 38108 w 631"/>
              <a:gd name="T9" fmla="*/ 152400 h 161"/>
              <a:gd name="T10" fmla="*/ 76215 w 631"/>
              <a:gd name="T11" fmla="*/ 177800 h 161"/>
              <a:gd name="T12" fmla="*/ 101620 w 631"/>
              <a:gd name="T13" fmla="*/ 215900 h 161"/>
              <a:gd name="T14" fmla="*/ 139728 w 631"/>
              <a:gd name="T15" fmla="*/ 228600 h 161"/>
              <a:gd name="T16" fmla="*/ 177835 w 631"/>
              <a:gd name="T17" fmla="*/ 241300 h 161"/>
              <a:gd name="T18" fmla="*/ 228645 w 631"/>
              <a:gd name="T19" fmla="*/ 254000 h 161"/>
              <a:gd name="T20" fmla="*/ 266753 w 631"/>
              <a:gd name="T21" fmla="*/ 254000 h 161"/>
              <a:gd name="T22" fmla="*/ 304861 w 631"/>
              <a:gd name="T23" fmla="*/ 254000 h 161"/>
              <a:gd name="T24" fmla="*/ 342968 w 631"/>
              <a:gd name="T25" fmla="*/ 254000 h 161"/>
              <a:gd name="T26" fmla="*/ 381076 w 631"/>
              <a:gd name="T27" fmla="*/ 254000 h 161"/>
              <a:gd name="T28" fmla="*/ 419183 w 631"/>
              <a:gd name="T29" fmla="*/ 254000 h 161"/>
              <a:gd name="T30" fmla="*/ 469993 w 631"/>
              <a:gd name="T31" fmla="*/ 254000 h 161"/>
              <a:gd name="T32" fmla="*/ 520803 w 631"/>
              <a:gd name="T33" fmla="*/ 254000 h 161"/>
              <a:gd name="T34" fmla="*/ 558911 w 631"/>
              <a:gd name="T35" fmla="*/ 254000 h 161"/>
              <a:gd name="T36" fmla="*/ 597019 w 631"/>
              <a:gd name="T37" fmla="*/ 254000 h 161"/>
              <a:gd name="T38" fmla="*/ 635126 w 631"/>
              <a:gd name="T39" fmla="*/ 254000 h 161"/>
              <a:gd name="T40" fmla="*/ 673234 w 631"/>
              <a:gd name="T41" fmla="*/ 254000 h 161"/>
              <a:gd name="T42" fmla="*/ 724044 w 631"/>
              <a:gd name="T43" fmla="*/ 241300 h 161"/>
              <a:gd name="T44" fmla="*/ 762151 w 631"/>
              <a:gd name="T45" fmla="*/ 241300 h 161"/>
              <a:gd name="T46" fmla="*/ 812962 w 631"/>
              <a:gd name="T47" fmla="*/ 241300 h 161"/>
              <a:gd name="T48" fmla="*/ 851069 w 631"/>
              <a:gd name="T49" fmla="*/ 241300 h 161"/>
              <a:gd name="T50" fmla="*/ 889177 w 631"/>
              <a:gd name="T51" fmla="*/ 241300 h 1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161"/>
              <a:gd name="T80" fmla="*/ 631 w 631"/>
              <a:gd name="T81" fmla="*/ 161 h 1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1" h="161">
                <a:moveTo>
                  <a:pt x="9" y="0"/>
                </a:moveTo>
                <a:lnTo>
                  <a:pt x="0" y="24"/>
                </a:lnTo>
                <a:lnTo>
                  <a:pt x="0" y="48"/>
                </a:lnTo>
                <a:lnTo>
                  <a:pt x="18" y="72"/>
                </a:lnTo>
                <a:lnTo>
                  <a:pt x="27" y="96"/>
                </a:lnTo>
                <a:lnTo>
                  <a:pt x="54" y="112"/>
                </a:lnTo>
                <a:lnTo>
                  <a:pt x="72" y="136"/>
                </a:lnTo>
                <a:lnTo>
                  <a:pt x="99" y="144"/>
                </a:lnTo>
                <a:lnTo>
                  <a:pt x="126" y="152"/>
                </a:lnTo>
                <a:lnTo>
                  <a:pt x="162" y="160"/>
                </a:lnTo>
                <a:lnTo>
                  <a:pt x="189" y="160"/>
                </a:lnTo>
                <a:lnTo>
                  <a:pt x="216" y="160"/>
                </a:lnTo>
                <a:lnTo>
                  <a:pt x="243" y="160"/>
                </a:lnTo>
                <a:lnTo>
                  <a:pt x="270" y="160"/>
                </a:lnTo>
                <a:lnTo>
                  <a:pt x="297" y="160"/>
                </a:lnTo>
                <a:lnTo>
                  <a:pt x="333" y="160"/>
                </a:lnTo>
                <a:lnTo>
                  <a:pt x="369" y="160"/>
                </a:lnTo>
                <a:lnTo>
                  <a:pt x="396" y="160"/>
                </a:lnTo>
                <a:lnTo>
                  <a:pt x="423" y="160"/>
                </a:lnTo>
                <a:lnTo>
                  <a:pt x="450" y="160"/>
                </a:lnTo>
                <a:lnTo>
                  <a:pt x="477" y="160"/>
                </a:lnTo>
                <a:lnTo>
                  <a:pt x="513" y="152"/>
                </a:lnTo>
                <a:lnTo>
                  <a:pt x="540" y="152"/>
                </a:lnTo>
                <a:lnTo>
                  <a:pt x="576" y="152"/>
                </a:lnTo>
                <a:lnTo>
                  <a:pt x="603" y="152"/>
                </a:lnTo>
                <a:lnTo>
                  <a:pt x="630" y="15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2124075" y="4098925"/>
            <a:ext cx="611188" cy="2592388"/>
          </a:xfrm>
          <a:custGeom>
            <a:avLst/>
            <a:gdLst>
              <a:gd name="T0" fmla="*/ 228666 w 433"/>
              <a:gd name="T1" fmla="*/ 0 h 1633"/>
              <a:gd name="T2" fmla="*/ 381110 w 433"/>
              <a:gd name="T3" fmla="*/ 152400 h 1633"/>
              <a:gd name="T4" fmla="*/ 457332 w 433"/>
              <a:gd name="T5" fmla="*/ 304800 h 1633"/>
              <a:gd name="T6" fmla="*/ 457332 w 433"/>
              <a:gd name="T7" fmla="*/ 609600 h 1633"/>
              <a:gd name="T8" fmla="*/ 609776 w 433"/>
              <a:gd name="T9" fmla="*/ 2438401 h 1633"/>
              <a:gd name="T10" fmla="*/ 533554 w 433"/>
              <a:gd name="T11" fmla="*/ 2590801 h 1633"/>
              <a:gd name="T12" fmla="*/ 457332 w 433"/>
              <a:gd name="T13" fmla="*/ 2590801 h 1633"/>
              <a:gd name="T14" fmla="*/ 304888 w 433"/>
              <a:gd name="T15" fmla="*/ 2286001 h 1633"/>
              <a:gd name="T16" fmla="*/ 152444 w 433"/>
              <a:gd name="T17" fmla="*/ 1981201 h 1633"/>
              <a:gd name="T18" fmla="*/ 0 w 433"/>
              <a:gd name="T19" fmla="*/ 1600200 h 1633"/>
              <a:gd name="T20" fmla="*/ 0 w 433"/>
              <a:gd name="T21" fmla="*/ 1295400 h 1633"/>
              <a:gd name="T22" fmla="*/ 0 w 433"/>
              <a:gd name="T23" fmla="*/ 838200 h 1633"/>
              <a:gd name="T24" fmla="*/ 76222 w 433"/>
              <a:gd name="T25" fmla="*/ 533400 h 1633"/>
              <a:gd name="T26" fmla="*/ 152444 w 433"/>
              <a:gd name="T27" fmla="*/ 228600 h 1633"/>
              <a:gd name="T28" fmla="*/ 228666 w 433"/>
              <a:gd name="T29" fmla="*/ 152400 h 1633"/>
              <a:gd name="T30" fmla="*/ 228666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162" y="0"/>
                </a:moveTo>
                <a:lnTo>
                  <a:pt x="270" y="96"/>
                </a:lnTo>
                <a:lnTo>
                  <a:pt x="324" y="192"/>
                </a:lnTo>
                <a:lnTo>
                  <a:pt x="324" y="384"/>
                </a:lnTo>
                <a:lnTo>
                  <a:pt x="432" y="1536"/>
                </a:lnTo>
                <a:lnTo>
                  <a:pt x="378" y="1632"/>
                </a:lnTo>
                <a:lnTo>
                  <a:pt x="324" y="1632"/>
                </a:lnTo>
                <a:lnTo>
                  <a:pt x="216" y="1440"/>
                </a:lnTo>
                <a:lnTo>
                  <a:pt x="108" y="1248"/>
                </a:lnTo>
                <a:lnTo>
                  <a:pt x="0" y="1008"/>
                </a:lnTo>
                <a:lnTo>
                  <a:pt x="0" y="816"/>
                </a:lnTo>
                <a:lnTo>
                  <a:pt x="0" y="528"/>
                </a:lnTo>
                <a:lnTo>
                  <a:pt x="54" y="336"/>
                </a:lnTo>
                <a:lnTo>
                  <a:pt x="108" y="144"/>
                </a:lnTo>
                <a:lnTo>
                  <a:pt x="162" y="96"/>
                </a:lnTo>
                <a:lnTo>
                  <a:pt x="162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3724275" y="4098925"/>
            <a:ext cx="611188" cy="2592388"/>
          </a:xfrm>
          <a:custGeom>
            <a:avLst/>
            <a:gdLst>
              <a:gd name="T0" fmla="*/ 381110 w 433"/>
              <a:gd name="T1" fmla="*/ 0 h 1633"/>
              <a:gd name="T2" fmla="*/ 228666 w 433"/>
              <a:gd name="T3" fmla="*/ 152400 h 1633"/>
              <a:gd name="T4" fmla="*/ 152444 w 433"/>
              <a:gd name="T5" fmla="*/ 304800 h 1633"/>
              <a:gd name="T6" fmla="*/ 152444 w 433"/>
              <a:gd name="T7" fmla="*/ 609600 h 1633"/>
              <a:gd name="T8" fmla="*/ 0 w 433"/>
              <a:gd name="T9" fmla="*/ 2438401 h 1633"/>
              <a:gd name="T10" fmla="*/ 76222 w 433"/>
              <a:gd name="T11" fmla="*/ 2590801 h 1633"/>
              <a:gd name="T12" fmla="*/ 152444 w 433"/>
              <a:gd name="T13" fmla="*/ 2590801 h 1633"/>
              <a:gd name="T14" fmla="*/ 304888 w 433"/>
              <a:gd name="T15" fmla="*/ 2286001 h 1633"/>
              <a:gd name="T16" fmla="*/ 457332 w 433"/>
              <a:gd name="T17" fmla="*/ 1981201 h 1633"/>
              <a:gd name="T18" fmla="*/ 609776 w 433"/>
              <a:gd name="T19" fmla="*/ 1600200 h 1633"/>
              <a:gd name="T20" fmla="*/ 609776 w 433"/>
              <a:gd name="T21" fmla="*/ 1295400 h 1633"/>
              <a:gd name="T22" fmla="*/ 609776 w 433"/>
              <a:gd name="T23" fmla="*/ 838200 h 1633"/>
              <a:gd name="T24" fmla="*/ 533554 w 433"/>
              <a:gd name="T25" fmla="*/ 533400 h 1633"/>
              <a:gd name="T26" fmla="*/ 457332 w 433"/>
              <a:gd name="T27" fmla="*/ 228600 h 1633"/>
              <a:gd name="T28" fmla="*/ 381110 w 433"/>
              <a:gd name="T29" fmla="*/ 152400 h 1633"/>
              <a:gd name="T30" fmla="*/ 381110 w 433"/>
              <a:gd name="T31" fmla="*/ 0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3"/>
              <a:gd name="T49" fmla="*/ 0 h 1633"/>
              <a:gd name="T50" fmla="*/ 433 w 433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3" h="1633">
                <a:moveTo>
                  <a:pt x="270" y="0"/>
                </a:moveTo>
                <a:lnTo>
                  <a:pt x="162" y="96"/>
                </a:lnTo>
                <a:lnTo>
                  <a:pt x="108" y="192"/>
                </a:lnTo>
                <a:lnTo>
                  <a:pt x="108" y="384"/>
                </a:lnTo>
                <a:lnTo>
                  <a:pt x="0" y="1536"/>
                </a:lnTo>
                <a:lnTo>
                  <a:pt x="54" y="1632"/>
                </a:lnTo>
                <a:lnTo>
                  <a:pt x="108" y="1632"/>
                </a:lnTo>
                <a:lnTo>
                  <a:pt x="216" y="1440"/>
                </a:lnTo>
                <a:lnTo>
                  <a:pt x="324" y="1248"/>
                </a:lnTo>
                <a:lnTo>
                  <a:pt x="432" y="1008"/>
                </a:lnTo>
                <a:lnTo>
                  <a:pt x="432" y="816"/>
                </a:lnTo>
                <a:lnTo>
                  <a:pt x="432" y="528"/>
                </a:lnTo>
                <a:lnTo>
                  <a:pt x="378" y="336"/>
                </a:lnTo>
                <a:lnTo>
                  <a:pt x="324" y="144"/>
                </a:lnTo>
                <a:lnTo>
                  <a:pt x="270" y="96"/>
                </a:lnTo>
                <a:lnTo>
                  <a:pt x="270" y="0"/>
                </a:lnTo>
              </a:path>
            </a:pathLst>
          </a:custGeom>
          <a:pattFill prst="lgConfetti">
            <a:fgClr>
              <a:srgbClr val="00FF00"/>
            </a:fgClr>
            <a:bgClr>
              <a:schemeClr val="bg1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724275" y="4175125"/>
            <a:ext cx="77788" cy="2287588"/>
          </a:xfrm>
          <a:custGeom>
            <a:avLst/>
            <a:gdLst>
              <a:gd name="T0" fmla="*/ 76374 w 55"/>
              <a:gd name="T1" fmla="*/ 0 h 1441"/>
              <a:gd name="T2" fmla="*/ 0 w 55"/>
              <a:gd name="T3" fmla="*/ 228600 h 1441"/>
              <a:gd name="T4" fmla="*/ 0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54" y="0"/>
                </a:moveTo>
                <a:lnTo>
                  <a:pt x="0" y="144"/>
                </a:lnTo>
                <a:lnTo>
                  <a:pt x="0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2657475" y="4251325"/>
            <a:ext cx="77788" cy="2287588"/>
          </a:xfrm>
          <a:custGeom>
            <a:avLst/>
            <a:gdLst>
              <a:gd name="T0" fmla="*/ 0 w 55"/>
              <a:gd name="T1" fmla="*/ 0 h 1441"/>
              <a:gd name="T2" fmla="*/ 76374 w 55"/>
              <a:gd name="T3" fmla="*/ 228600 h 1441"/>
              <a:gd name="T4" fmla="*/ 76374 w 55"/>
              <a:gd name="T5" fmla="*/ 2286001 h 1441"/>
              <a:gd name="T6" fmla="*/ 0 60000 65536"/>
              <a:gd name="T7" fmla="*/ 0 60000 65536"/>
              <a:gd name="T8" fmla="*/ 0 60000 65536"/>
              <a:gd name="T9" fmla="*/ 0 w 55"/>
              <a:gd name="T10" fmla="*/ 0 h 1441"/>
              <a:gd name="T11" fmla="*/ 55 w 55"/>
              <a:gd name="T12" fmla="*/ 1441 h 1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441">
                <a:moveTo>
                  <a:pt x="0" y="0"/>
                </a:moveTo>
                <a:lnTo>
                  <a:pt x="54" y="144"/>
                </a:lnTo>
                <a:lnTo>
                  <a:pt x="54" y="144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3495675" y="4251325"/>
            <a:ext cx="230188" cy="2363788"/>
          </a:xfrm>
          <a:custGeom>
            <a:avLst/>
            <a:gdLst>
              <a:gd name="T0" fmla="*/ 228776 w 163"/>
              <a:gd name="T1" fmla="*/ 0 h 1489"/>
              <a:gd name="T2" fmla="*/ 76259 w 163"/>
              <a:gd name="T3" fmla="*/ 0 h 1489"/>
              <a:gd name="T4" fmla="*/ 0 w 163"/>
              <a:gd name="T5" fmla="*/ 152400 h 1489"/>
              <a:gd name="T6" fmla="*/ 0 w 163"/>
              <a:gd name="T7" fmla="*/ 1905001 h 1489"/>
              <a:gd name="T8" fmla="*/ 76259 w 163"/>
              <a:gd name="T9" fmla="*/ 2362201 h 1489"/>
              <a:gd name="T10" fmla="*/ 76259 w 163"/>
              <a:gd name="T11" fmla="*/ 228600 h 1489"/>
              <a:gd name="T12" fmla="*/ 152517 w 163"/>
              <a:gd name="T13" fmla="*/ 152400 h 1489"/>
              <a:gd name="T14" fmla="*/ 152517 w 163"/>
              <a:gd name="T15" fmla="*/ 0 h 1489"/>
              <a:gd name="T16" fmla="*/ 228776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162" y="0"/>
                </a:moveTo>
                <a:lnTo>
                  <a:pt x="54" y="0"/>
                </a:lnTo>
                <a:lnTo>
                  <a:pt x="0" y="96"/>
                </a:lnTo>
                <a:lnTo>
                  <a:pt x="0" y="1200"/>
                </a:lnTo>
                <a:lnTo>
                  <a:pt x="54" y="1488"/>
                </a:lnTo>
                <a:lnTo>
                  <a:pt x="54" y="144"/>
                </a:lnTo>
                <a:lnTo>
                  <a:pt x="108" y="96"/>
                </a:lnTo>
                <a:lnTo>
                  <a:pt x="108" y="0"/>
                </a:lnTo>
                <a:lnTo>
                  <a:pt x="162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2733675" y="4251325"/>
            <a:ext cx="230188" cy="2363788"/>
          </a:xfrm>
          <a:custGeom>
            <a:avLst/>
            <a:gdLst>
              <a:gd name="T0" fmla="*/ 0 w 163"/>
              <a:gd name="T1" fmla="*/ 0 h 1489"/>
              <a:gd name="T2" fmla="*/ 152517 w 163"/>
              <a:gd name="T3" fmla="*/ 0 h 1489"/>
              <a:gd name="T4" fmla="*/ 228776 w 163"/>
              <a:gd name="T5" fmla="*/ 152400 h 1489"/>
              <a:gd name="T6" fmla="*/ 228776 w 163"/>
              <a:gd name="T7" fmla="*/ 1905001 h 1489"/>
              <a:gd name="T8" fmla="*/ 152517 w 163"/>
              <a:gd name="T9" fmla="*/ 2362201 h 1489"/>
              <a:gd name="T10" fmla="*/ 152517 w 163"/>
              <a:gd name="T11" fmla="*/ 228600 h 1489"/>
              <a:gd name="T12" fmla="*/ 76259 w 163"/>
              <a:gd name="T13" fmla="*/ 152400 h 1489"/>
              <a:gd name="T14" fmla="*/ 76259 w 163"/>
              <a:gd name="T15" fmla="*/ 0 h 1489"/>
              <a:gd name="T16" fmla="*/ 0 w 163"/>
              <a:gd name="T17" fmla="*/ 0 h 1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"/>
              <a:gd name="T28" fmla="*/ 0 h 1489"/>
              <a:gd name="T29" fmla="*/ 163 w 163"/>
              <a:gd name="T30" fmla="*/ 1489 h 1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" h="1489">
                <a:moveTo>
                  <a:pt x="0" y="0"/>
                </a:moveTo>
                <a:lnTo>
                  <a:pt x="108" y="0"/>
                </a:lnTo>
                <a:lnTo>
                  <a:pt x="162" y="96"/>
                </a:lnTo>
                <a:lnTo>
                  <a:pt x="162" y="1200"/>
                </a:lnTo>
                <a:lnTo>
                  <a:pt x="108" y="1488"/>
                </a:lnTo>
                <a:lnTo>
                  <a:pt x="108" y="144"/>
                </a:lnTo>
                <a:lnTo>
                  <a:pt x="54" y="96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FFC5C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781300" y="4440238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589338" y="4462463"/>
            <a:ext cx="76200" cy="2133600"/>
          </a:xfrm>
          <a:prstGeom prst="rect">
            <a:avLst/>
          </a:prstGeom>
          <a:pattFill prst="narHorz">
            <a:fgClr>
              <a:srgbClr val="EAEC5E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874000" y="5886450"/>
            <a:ext cx="73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265238" y="32908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604963" y="34718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146300" y="36814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570163" y="37290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3797300" y="3624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313238" y="34337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4830763" y="32432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19700" y="29384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2027238" y="33766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4602163" y="352901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263900" y="49958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2687638" y="44910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255963" y="43576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693988" y="5457825"/>
            <a:ext cx="7413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3441700" y="459581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33988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595563" y="4157663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3390900" y="588168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2611438" y="59483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2722563" y="504348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3525838" y="6205538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3052763" y="5557838"/>
            <a:ext cx="712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2941638" y="4005263"/>
            <a:ext cx="71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1443038" y="450850"/>
            <a:ext cx="360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20367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619500" y="6191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4618038" y="4333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5618163" y="804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876300" y="8048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5761038" y="171926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30238" y="1042988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868363" y="2709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495300" y="2405063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401638" y="14716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3560763" y="499586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2738438" y="61913"/>
            <a:ext cx="3603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4144963" y="61913"/>
            <a:ext cx="3587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5676900" y="2490788"/>
            <a:ext cx="3603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30775" name="AutoShape 55"/>
          <p:cNvSpPr>
            <a:spLocks noChangeArrowheads="1"/>
          </p:cNvSpPr>
          <p:nvPr/>
        </p:nvSpPr>
        <p:spPr bwMode="auto">
          <a:xfrm>
            <a:off x="996950" y="32099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6" name="AutoShape 56"/>
          <p:cNvSpPr>
            <a:spLocks noChangeArrowheads="1"/>
          </p:cNvSpPr>
          <p:nvPr/>
        </p:nvSpPr>
        <p:spPr bwMode="auto">
          <a:xfrm>
            <a:off x="1182688" y="6477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2409825" y="209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>
            <a:off x="3883025" y="56102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2419350" y="5953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2935288" y="5438775"/>
            <a:ext cx="207962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1" name="AutoShape 61"/>
          <p:cNvSpPr>
            <a:spLocks noChangeArrowheads="1"/>
          </p:cNvSpPr>
          <p:nvPr/>
        </p:nvSpPr>
        <p:spPr bwMode="auto">
          <a:xfrm>
            <a:off x="2765425" y="4829175"/>
            <a:ext cx="276225" cy="339725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2" name="AutoShape 62"/>
          <p:cNvSpPr>
            <a:spLocks noChangeArrowheads="1"/>
          </p:cNvSpPr>
          <p:nvPr/>
        </p:nvSpPr>
        <p:spPr bwMode="auto">
          <a:xfrm>
            <a:off x="3511550" y="441007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3" name="AutoShape 63"/>
          <p:cNvSpPr>
            <a:spLocks noChangeArrowheads="1"/>
          </p:cNvSpPr>
          <p:nvPr/>
        </p:nvSpPr>
        <p:spPr bwMode="auto">
          <a:xfrm>
            <a:off x="446088" y="19621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4" name="AutoShape 64"/>
          <p:cNvSpPr>
            <a:spLocks noChangeArrowheads="1"/>
          </p:cNvSpPr>
          <p:nvPr/>
        </p:nvSpPr>
        <p:spPr bwMode="auto">
          <a:xfrm>
            <a:off x="3248025" y="6667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5" name="AutoShape 65"/>
          <p:cNvSpPr>
            <a:spLocks noChangeArrowheads="1"/>
          </p:cNvSpPr>
          <p:nvPr/>
        </p:nvSpPr>
        <p:spPr bwMode="auto">
          <a:xfrm>
            <a:off x="5721350" y="13525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6" name="AutoShape 66"/>
          <p:cNvSpPr>
            <a:spLocks noChangeArrowheads="1"/>
          </p:cNvSpPr>
          <p:nvPr/>
        </p:nvSpPr>
        <p:spPr bwMode="auto">
          <a:xfrm>
            <a:off x="4992688" y="7334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7" name="AutoShape 67"/>
          <p:cNvSpPr>
            <a:spLocks noChangeArrowheads="1"/>
          </p:cNvSpPr>
          <p:nvPr/>
        </p:nvSpPr>
        <p:spPr bwMode="auto">
          <a:xfrm>
            <a:off x="615950" y="2905125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8" name="AutoShape 68"/>
          <p:cNvSpPr>
            <a:spLocks noChangeArrowheads="1"/>
          </p:cNvSpPr>
          <p:nvPr/>
        </p:nvSpPr>
        <p:spPr bwMode="auto">
          <a:xfrm>
            <a:off x="2427288" y="468630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9" name="AutoShape 69"/>
          <p:cNvSpPr>
            <a:spLocks noChangeArrowheads="1"/>
          </p:cNvSpPr>
          <p:nvPr/>
        </p:nvSpPr>
        <p:spPr bwMode="auto">
          <a:xfrm>
            <a:off x="2867025" y="3867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0" name="AutoShape 70"/>
          <p:cNvSpPr>
            <a:spLocks noChangeArrowheads="1"/>
          </p:cNvSpPr>
          <p:nvPr/>
        </p:nvSpPr>
        <p:spPr bwMode="auto">
          <a:xfrm>
            <a:off x="5416550" y="27622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1" name="AutoShape 71"/>
          <p:cNvSpPr>
            <a:spLocks noChangeArrowheads="1"/>
          </p:cNvSpPr>
          <p:nvPr/>
        </p:nvSpPr>
        <p:spPr bwMode="auto">
          <a:xfrm>
            <a:off x="5195888" y="33718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2" name="AutoShape 72"/>
          <p:cNvSpPr>
            <a:spLocks noChangeArrowheads="1"/>
          </p:cNvSpPr>
          <p:nvPr/>
        </p:nvSpPr>
        <p:spPr bwMode="auto">
          <a:xfrm>
            <a:off x="4035425" y="34671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3" name="AutoShape 73"/>
          <p:cNvSpPr>
            <a:spLocks noChangeArrowheads="1"/>
          </p:cNvSpPr>
          <p:nvPr/>
        </p:nvSpPr>
        <p:spPr bwMode="auto">
          <a:xfrm>
            <a:off x="5594350" y="22479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4" name="AutoShape 74"/>
          <p:cNvSpPr>
            <a:spLocks noChangeArrowheads="1"/>
          </p:cNvSpPr>
          <p:nvPr/>
        </p:nvSpPr>
        <p:spPr bwMode="auto">
          <a:xfrm>
            <a:off x="4019550" y="464820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5" name="AutoShape 75"/>
          <p:cNvSpPr>
            <a:spLocks noChangeArrowheads="1"/>
          </p:cNvSpPr>
          <p:nvPr/>
        </p:nvSpPr>
        <p:spPr bwMode="auto">
          <a:xfrm>
            <a:off x="3544888" y="368617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6" name="AutoShape 76"/>
          <p:cNvSpPr>
            <a:spLocks noChangeArrowheads="1"/>
          </p:cNvSpPr>
          <p:nvPr/>
        </p:nvSpPr>
        <p:spPr bwMode="auto">
          <a:xfrm>
            <a:off x="4899025" y="2981325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7" name="AutoShape 77"/>
          <p:cNvSpPr>
            <a:spLocks noChangeArrowheads="1"/>
          </p:cNvSpPr>
          <p:nvPr/>
        </p:nvSpPr>
        <p:spPr bwMode="auto">
          <a:xfrm>
            <a:off x="1631950" y="3333750"/>
            <a:ext cx="317500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8" name="AutoShape 78"/>
          <p:cNvSpPr>
            <a:spLocks noChangeArrowheads="1"/>
          </p:cNvSpPr>
          <p:nvPr/>
        </p:nvSpPr>
        <p:spPr bwMode="auto">
          <a:xfrm>
            <a:off x="1766888" y="285750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9" name="AutoShape 79"/>
          <p:cNvSpPr>
            <a:spLocks noChangeArrowheads="1"/>
          </p:cNvSpPr>
          <p:nvPr/>
        </p:nvSpPr>
        <p:spPr bwMode="auto">
          <a:xfrm>
            <a:off x="4264025" y="4381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00" name="AutoShape 80"/>
          <p:cNvSpPr>
            <a:spLocks noChangeArrowheads="1"/>
          </p:cNvSpPr>
          <p:nvPr/>
        </p:nvSpPr>
        <p:spPr bwMode="auto">
          <a:xfrm>
            <a:off x="3494088" y="5610225"/>
            <a:ext cx="319087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01" name="AutoShape 81"/>
          <p:cNvSpPr>
            <a:spLocks noChangeArrowheads="1"/>
          </p:cNvSpPr>
          <p:nvPr/>
        </p:nvSpPr>
        <p:spPr bwMode="auto">
          <a:xfrm>
            <a:off x="657225" y="135255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02" name="AutoShape 82"/>
          <p:cNvSpPr>
            <a:spLocks noChangeArrowheads="1"/>
          </p:cNvSpPr>
          <p:nvPr/>
        </p:nvSpPr>
        <p:spPr bwMode="auto">
          <a:xfrm>
            <a:off x="5219700" y="4508500"/>
            <a:ext cx="319088" cy="330200"/>
          </a:xfrm>
          <a:prstGeom prst="triangle">
            <a:avLst>
              <a:gd name="adj" fmla="val 4996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8019" name="Rectangle 83"/>
          <p:cNvSpPr>
            <a:spLocks noChangeArrowheads="1"/>
          </p:cNvSpPr>
          <p:nvPr/>
        </p:nvSpPr>
        <p:spPr bwMode="auto">
          <a:xfrm>
            <a:off x="5580063" y="4437063"/>
            <a:ext cx="3143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colinergici</a:t>
            </a:r>
          </a:p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muscarinici</a:t>
            </a: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5292725" y="5445125"/>
            <a:ext cx="7143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it-IT" sz="3600" b="1">
                <a:latin typeface="Symbol" pitchFamily="18" charset="2"/>
              </a:rPr>
              <a:t>a</a:t>
            </a:r>
          </a:p>
          <a:p>
            <a:pPr eaLnBrk="0" hangingPunct="0"/>
            <a:r>
              <a:rPr lang="it-IT" sz="3200" b="1">
                <a:latin typeface="Symbol" pitchFamily="18" charset="2"/>
              </a:rPr>
              <a:t>b</a:t>
            </a:r>
          </a:p>
        </p:txBody>
      </p:sp>
      <p:sp>
        <p:nvSpPr>
          <p:cNvPr id="168021" name="Rectangle 85"/>
          <p:cNvSpPr>
            <a:spLocks noChangeArrowheads="1"/>
          </p:cNvSpPr>
          <p:nvPr/>
        </p:nvSpPr>
        <p:spPr bwMode="auto">
          <a:xfrm>
            <a:off x="5795963" y="5805488"/>
            <a:ext cx="3244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recettori adrenergici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Rectangle 11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MINZIONE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500438"/>
            <a:ext cx="8002587" cy="302418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EVENTO INDOTTO DALLA VOLONTA’, MA PROSEGUIMENTO AUTONOMO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AVVIENE AD INTERVALLI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NECESSITA DELLA COORDINAZIONE TRA APERTURA DELL’URETRA E CONTRAZIONE DEL DETRUSORE</a:t>
            </a:r>
          </a:p>
        </p:txBody>
      </p:sp>
      <p:pic>
        <p:nvPicPr>
          <p:cNvPr id="31748" name="Picture 16" descr="incontinenz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1695450" cy="283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b="0" smtClean="0">
                <a:solidFill>
                  <a:srgbClr val="66FF33"/>
                </a:solidFill>
              </a:rPr>
              <a:t>Le diverse parti anatomiche sono integrate per una funzione unitaria: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b="1" smtClean="0">
                <a:solidFill>
                  <a:srgbClr val="CCFF33"/>
                </a:solidFill>
              </a:rPr>
              <a:t>Riempimento vescicale efficiente a bassa pressione</a:t>
            </a:r>
          </a:p>
          <a:p>
            <a:pPr eaLnBrk="1" hangingPunct="1">
              <a:defRPr/>
            </a:pPr>
            <a:r>
              <a:rPr lang="it-IT" b="1" smtClean="0">
                <a:solidFill>
                  <a:srgbClr val="CCFF33"/>
                </a:solidFill>
              </a:rPr>
              <a:t>Continenza</a:t>
            </a:r>
          </a:p>
          <a:p>
            <a:pPr eaLnBrk="1" hangingPunct="1">
              <a:defRPr/>
            </a:pPr>
            <a:r>
              <a:rPr lang="it-IT" b="1" smtClean="0">
                <a:solidFill>
                  <a:srgbClr val="CCFF33"/>
                </a:solidFill>
              </a:rPr>
              <a:t>Periodica espulsione volontaria delle urine</a:t>
            </a:r>
          </a:p>
        </p:txBody>
      </p:sp>
      <p:pic>
        <p:nvPicPr>
          <p:cNvPr id="5124" name="Picture 1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25725"/>
            <a:ext cx="4038600" cy="24780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TO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090613"/>
            <a:ext cx="375285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533400" y="228600"/>
            <a:ext cx="7823200" cy="66675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it-IT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TRATTO URINARIO SUPERIORE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539750" y="836613"/>
            <a:ext cx="3497263" cy="3752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it-IT" sz="2400" b="1">
                <a:solidFill>
                  <a:srgbClr val="000000"/>
                </a:solidFill>
                <a:latin typeface="Book Antiqua" pitchFamily="18" charset="0"/>
              </a:rPr>
              <a:t>LA MUSCOLATURA URETERALE E’SPIRALIFORME</a:t>
            </a:r>
          </a:p>
          <a:p>
            <a:pPr algn="ctr" eaLnBrk="0" hangingPunct="0">
              <a:defRPr/>
            </a:pPr>
            <a:r>
              <a:rPr lang="it-IT" sz="2400" b="1">
                <a:solidFill>
                  <a:srgbClr val="000000"/>
                </a:solidFill>
                <a:latin typeface="Book Antiqua" pitchFamily="18" charset="0"/>
              </a:rPr>
              <a:t>CIO’ PERMETTE DAL PUNTO DI VI STA FUNZIONALE LA PROGRESSIONE DEL BOLO, CHE AVVIENE A PRESSIONI DI CIRCA 10 CM H20</a:t>
            </a:r>
            <a:endParaRPr lang="it-IT" sz="2400" b="1" u="sng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11188" y="5661025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solidFill>
                  <a:srgbClr val="000000"/>
                </a:solidFill>
              </a:rPr>
              <a:t>RIEMPIMENTO VESCICALE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684213" y="5661025"/>
            <a:ext cx="34559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2268538" y="4797425"/>
            <a:ext cx="485775" cy="720725"/>
          </a:xfrm>
          <a:prstGeom prst="downArrow">
            <a:avLst>
              <a:gd name="adj1" fmla="val 50000"/>
              <a:gd name="adj2" fmla="val 3709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TO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113" y="228600"/>
            <a:ext cx="2909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172200" cy="93345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sz="4800" b="0" smtClean="0"/>
              <a:t>Fase di riempimento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95288" y="692150"/>
            <a:ext cx="64770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200" b="1">
                <a:latin typeface="Arial" pitchFamily="34" charset="0"/>
              </a:rPr>
              <a:t>Vescica riceve da 20 a 100 ml/h di urina dagli ureteri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200" b="1">
                <a:latin typeface="Arial" pitchFamily="34" charset="0"/>
              </a:rPr>
              <a:t>Vescica diventa sferica La parete di assottiglia con allungamento delle fibrocellule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200" b="1">
                <a:latin typeface="Arial" pitchFamily="34" charset="0"/>
              </a:rPr>
              <a:t>Fissità del trigono superficiale e anello Waldeyer occludono il lume ureterale prevenendo il reflusso (la porzione intramurale ureteri si allunga e si restringe )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200" b="1">
                <a:latin typeface="Arial" pitchFamily="34" charset="0"/>
              </a:rPr>
              <a:t>Per le proprietà viscoelastiche della parete la pressione aumenta poco (0-20 cmH20) (accomodamento, rapporto volume/pressione=compliance) </a:t>
            </a:r>
            <a:r>
              <a:rPr lang="it-IT" b="1"/>
              <a:t>DISTENSIONE ISOTONICA</a:t>
            </a:r>
            <a:endParaRPr lang="it-IT" sz="2200" b="1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200" b="1">
                <a:latin typeface="Arial" pitchFamily="34" charset="0"/>
              </a:rPr>
              <a:t>La pressione uretrale rimane maggiore della pressione vescicale (40-80 cmH20) (continenza)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4384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7244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9342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4800" y="392113"/>
            <a:ext cx="8610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3" name="Freeform 7" descr="Gocce"/>
          <p:cNvSpPr>
            <a:spLocks/>
          </p:cNvSpPr>
          <p:nvPr/>
        </p:nvSpPr>
        <p:spPr bwMode="auto">
          <a:xfrm>
            <a:off x="457200" y="3276600"/>
            <a:ext cx="1897063" cy="1468438"/>
          </a:xfrm>
          <a:custGeom>
            <a:avLst/>
            <a:gdLst>
              <a:gd name="T0" fmla="*/ 229679 w 859"/>
              <a:gd name="T1" fmla="*/ 57185 h 719"/>
              <a:gd name="T2" fmla="*/ 600700 w 859"/>
              <a:gd name="T3" fmla="*/ 302265 h 719"/>
              <a:gd name="T4" fmla="*/ 795044 w 859"/>
              <a:gd name="T5" fmla="*/ 375789 h 719"/>
              <a:gd name="T6" fmla="*/ 971720 w 859"/>
              <a:gd name="T7" fmla="*/ 424805 h 719"/>
              <a:gd name="T8" fmla="*/ 1298572 w 859"/>
              <a:gd name="T9" fmla="*/ 334943 h 719"/>
              <a:gd name="T10" fmla="*/ 1448747 w 859"/>
              <a:gd name="T11" fmla="*/ 179725 h 719"/>
              <a:gd name="T12" fmla="*/ 1554753 w 859"/>
              <a:gd name="T13" fmla="*/ 57185 h 719"/>
              <a:gd name="T14" fmla="*/ 1658550 w 859"/>
              <a:gd name="T15" fmla="*/ 18381 h 719"/>
              <a:gd name="T16" fmla="*/ 1817559 w 859"/>
              <a:gd name="T17" fmla="*/ 51058 h 719"/>
              <a:gd name="T18" fmla="*/ 1879395 w 859"/>
              <a:gd name="T19" fmla="*/ 181768 h 719"/>
              <a:gd name="T20" fmla="*/ 1897063 w 859"/>
              <a:gd name="T21" fmla="*/ 271630 h 719"/>
              <a:gd name="T22" fmla="*/ 1826392 w 859"/>
              <a:gd name="T23" fmla="*/ 451356 h 719"/>
              <a:gd name="T24" fmla="*/ 1640882 w 859"/>
              <a:gd name="T25" fmla="*/ 655589 h 719"/>
              <a:gd name="T26" fmla="*/ 1420037 w 859"/>
              <a:gd name="T27" fmla="*/ 818976 h 719"/>
              <a:gd name="T28" fmla="*/ 1234527 w 859"/>
              <a:gd name="T29" fmla="*/ 917008 h 719"/>
              <a:gd name="T30" fmla="*/ 1146188 w 859"/>
              <a:gd name="T31" fmla="*/ 957854 h 719"/>
              <a:gd name="T32" fmla="*/ 1088768 w 859"/>
              <a:gd name="T33" fmla="*/ 1396956 h 719"/>
              <a:gd name="T34" fmla="*/ 876757 w 859"/>
              <a:gd name="T35" fmla="*/ 1384702 h 719"/>
              <a:gd name="T36" fmla="*/ 837005 w 859"/>
              <a:gd name="T37" fmla="*/ 966024 h 719"/>
              <a:gd name="T38" fmla="*/ 675787 w 859"/>
              <a:gd name="T39" fmla="*/ 917008 h 719"/>
              <a:gd name="T40" fmla="*/ 377646 w 859"/>
              <a:gd name="T41" fmla="*/ 810806 h 719"/>
              <a:gd name="T42" fmla="*/ 236305 w 859"/>
              <a:gd name="T43" fmla="*/ 680097 h 719"/>
              <a:gd name="T44" fmla="*/ 130299 w 859"/>
              <a:gd name="T45" fmla="*/ 557557 h 719"/>
              <a:gd name="T46" fmla="*/ 68462 w 859"/>
              <a:gd name="T47" fmla="*/ 443186 h 719"/>
              <a:gd name="T48" fmla="*/ 0 w 859"/>
              <a:gd name="T49" fmla="*/ 220572 h 719"/>
              <a:gd name="T50" fmla="*/ 229679 w 859"/>
              <a:gd name="T51" fmla="*/ 57185 h 7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719"/>
              <a:gd name="T80" fmla="*/ 859 w 859"/>
              <a:gd name="T81" fmla="*/ 719 h 71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719">
                <a:moveTo>
                  <a:pt x="104" y="28"/>
                </a:moveTo>
                <a:cubicBezTo>
                  <a:pt x="158" y="11"/>
                  <a:pt x="206" y="105"/>
                  <a:pt x="272" y="148"/>
                </a:cubicBezTo>
                <a:cubicBezTo>
                  <a:pt x="313" y="175"/>
                  <a:pt x="298" y="163"/>
                  <a:pt x="360" y="184"/>
                </a:cubicBezTo>
                <a:cubicBezTo>
                  <a:pt x="369" y="187"/>
                  <a:pt x="440" y="208"/>
                  <a:pt x="440" y="208"/>
                </a:cubicBezTo>
                <a:cubicBezTo>
                  <a:pt x="507" y="205"/>
                  <a:pt x="524" y="184"/>
                  <a:pt x="588" y="164"/>
                </a:cubicBezTo>
                <a:cubicBezTo>
                  <a:pt x="620" y="128"/>
                  <a:pt x="629" y="115"/>
                  <a:pt x="656" y="88"/>
                </a:cubicBezTo>
                <a:cubicBezTo>
                  <a:pt x="670" y="74"/>
                  <a:pt x="685" y="34"/>
                  <a:pt x="704" y="28"/>
                </a:cubicBezTo>
                <a:cubicBezTo>
                  <a:pt x="731" y="22"/>
                  <a:pt x="731" y="9"/>
                  <a:pt x="751" y="9"/>
                </a:cubicBezTo>
                <a:cubicBezTo>
                  <a:pt x="771" y="9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13" y="649"/>
                  <a:pt x="493" y="684"/>
                </a:cubicBezTo>
                <a:cubicBezTo>
                  <a:pt x="473" y="719"/>
                  <a:pt x="416" y="713"/>
                  <a:pt x="397" y="678"/>
                </a:cubicBezTo>
                <a:cubicBezTo>
                  <a:pt x="397" y="674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71" y="28"/>
                  <a:pt x="104" y="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24" name="Freeform 8" descr="Gocce"/>
          <p:cNvSpPr>
            <a:spLocks/>
          </p:cNvSpPr>
          <p:nvPr/>
        </p:nvSpPr>
        <p:spPr bwMode="auto">
          <a:xfrm>
            <a:off x="2482850" y="3276600"/>
            <a:ext cx="1897063" cy="1381125"/>
          </a:xfrm>
          <a:custGeom>
            <a:avLst/>
            <a:gdLst>
              <a:gd name="T0" fmla="*/ 114840 w 859"/>
              <a:gd name="T1" fmla="*/ 42905 h 676"/>
              <a:gd name="T2" fmla="*/ 598491 w 859"/>
              <a:gd name="T3" fmla="*/ 114413 h 676"/>
              <a:gd name="T4" fmla="*/ 770751 w 859"/>
              <a:gd name="T5" fmla="*/ 185921 h 676"/>
              <a:gd name="T6" fmla="*/ 828171 w 859"/>
              <a:gd name="T7" fmla="*/ 204308 h 676"/>
              <a:gd name="T8" fmla="*/ 1190358 w 859"/>
              <a:gd name="T9" fmla="*/ 198179 h 676"/>
              <a:gd name="T10" fmla="*/ 1349366 w 859"/>
              <a:gd name="T11" fmla="*/ 114413 h 676"/>
              <a:gd name="T12" fmla="*/ 1523834 w 859"/>
              <a:gd name="T13" fmla="*/ 42905 h 676"/>
              <a:gd name="T14" fmla="*/ 1658550 w 859"/>
              <a:gd name="T15" fmla="*/ 18388 h 676"/>
              <a:gd name="T16" fmla="*/ 1817559 w 859"/>
              <a:gd name="T17" fmla="*/ 51077 h 676"/>
              <a:gd name="T18" fmla="*/ 1879395 w 859"/>
              <a:gd name="T19" fmla="*/ 181835 h 676"/>
              <a:gd name="T20" fmla="*/ 1897063 w 859"/>
              <a:gd name="T21" fmla="*/ 271730 h 676"/>
              <a:gd name="T22" fmla="*/ 1826392 w 859"/>
              <a:gd name="T23" fmla="*/ 451522 h 676"/>
              <a:gd name="T24" fmla="*/ 1640882 w 859"/>
              <a:gd name="T25" fmla="*/ 655830 h 676"/>
              <a:gd name="T26" fmla="*/ 1420037 w 859"/>
              <a:gd name="T27" fmla="*/ 819277 h 676"/>
              <a:gd name="T28" fmla="*/ 1234527 w 859"/>
              <a:gd name="T29" fmla="*/ 917345 h 676"/>
              <a:gd name="T30" fmla="*/ 1146188 w 859"/>
              <a:gd name="T31" fmla="*/ 958206 h 676"/>
              <a:gd name="T32" fmla="*/ 1099811 w 859"/>
              <a:gd name="T33" fmla="*/ 1311660 h 676"/>
              <a:gd name="T34" fmla="*/ 861298 w 859"/>
              <a:gd name="T35" fmla="*/ 1323919 h 676"/>
              <a:gd name="T36" fmla="*/ 837005 w 859"/>
              <a:gd name="T37" fmla="*/ 966379 h 676"/>
              <a:gd name="T38" fmla="*/ 675787 w 859"/>
              <a:gd name="T39" fmla="*/ 917345 h 676"/>
              <a:gd name="T40" fmla="*/ 377646 w 859"/>
              <a:gd name="T41" fmla="*/ 811104 h 676"/>
              <a:gd name="T42" fmla="*/ 236305 w 859"/>
              <a:gd name="T43" fmla="*/ 680347 h 676"/>
              <a:gd name="T44" fmla="*/ 130299 w 859"/>
              <a:gd name="T45" fmla="*/ 557762 h 676"/>
              <a:gd name="T46" fmla="*/ 68462 w 859"/>
              <a:gd name="T47" fmla="*/ 443349 h 676"/>
              <a:gd name="T48" fmla="*/ 0 w 859"/>
              <a:gd name="T49" fmla="*/ 220653 h 676"/>
              <a:gd name="T50" fmla="*/ 114840 w 859"/>
              <a:gd name="T51" fmla="*/ 42905 h 6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676"/>
              <a:gd name="T80" fmla="*/ 859 w 859"/>
              <a:gd name="T81" fmla="*/ 676 h 67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676">
                <a:moveTo>
                  <a:pt x="52" y="21"/>
                </a:moveTo>
                <a:cubicBezTo>
                  <a:pt x="106" y="4"/>
                  <a:pt x="205" y="13"/>
                  <a:pt x="271" y="56"/>
                </a:cubicBezTo>
                <a:cubicBezTo>
                  <a:pt x="312" y="83"/>
                  <a:pt x="287" y="70"/>
                  <a:pt x="349" y="91"/>
                </a:cubicBezTo>
                <a:cubicBezTo>
                  <a:pt x="358" y="94"/>
                  <a:pt x="375" y="100"/>
                  <a:pt x="375" y="100"/>
                </a:cubicBezTo>
                <a:cubicBezTo>
                  <a:pt x="442" y="97"/>
                  <a:pt x="472" y="102"/>
                  <a:pt x="539" y="97"/>
                </a:cubicBezTo>
                <a:cubicBezTo>
                  <a:pt x="588" y="93"/>
                  <a:pt x="584" y="83"/>
                  <a:pt x="611" y="56"/>
                </a:cubicBezTo>
                <a:cubicBezTo>
                  <a:pt x="625" y="42"/>
                  <a:pt x="671" y="27"/>
                  <a:pt x="690" y="21"/>
                </a:cubicBezTo>
                <a:cubicBezTo>
                  <a:pt x="717" y="15"/>
                  <a:pt x="729" y="8"/>
                  <a:pt x="751" y="9"/>
                </a:cubicBezTo>
                <a:cubicBezTo>
                  <a:pt x="773" y="10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19" y="612"/>
                  <a:pt x="498" y="642"/>
                </a:cubicBezTo>
                <a:cubicBezTo>
                  <a:pt x="477" y="672"/>
                  <a:pt x="410" y="676"/>
                  <a:pt x="390" y="648"/>
                </a:cubicBezTo>
                <a:cubicBezTo>
                  <a:pt x="390" y="644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19" y="21"/>
                  <a:pt x="52" y="21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25" name="Freeform 9" descr="Gocce"/>
          <p:cNvSpPr>
            <a:spLocks/>
          </p:cNvSpPr>
          <p:nvPr/>
        </p:nvSpPr>
        <p:spPr bwMode="auto">
          <a:xfrm>
            <a:off x="4813300" y="3048000"/>
            <a:ext cx="1924050" cy="1714500"/>
          </a:xfrm>
          <a:custGeom>
            <a:avLst/>
            <a:gdLst>
              <a:gd name="T0" fmla="*/ 150812 w 1212"/>
              <a:gd name="T1" fmla="*/ 217487 h 1080"/>
              <a:gd name="T2" fmla="*/ 711200 w 1212"/>
              <a:gd name="T3" fmla="*/ 87312 h 1080"/>
              <a:gd name="T4" fmla="*/ 965200 w 1212"/>
              <a:gd name="T5" fmla="*/ 87312 h 1080"/>
              <a:gd name="T6" fmla="*/ 1155700 w 1212"/>
              <a:gd name="T7" fmla="*/ 100012 h 1080"/>
              <a:gd name="T8" fmla="*/ 1346200 w 1212"/>
              <a:gd name="T9" fmla="*/ 112712 h 1080"/>
              <a:gd name="T10" fmla="*/ 1485900 w 1212"/>
              <a:gd name="T11" fmla="*/ 100012 h 1080"/>
              <a:gd name="T12" fmla="*/ 1546225 w 1212"/>
              <a:gd name="T13" fmla="*/ 160337 h 1080"/>
              <a:gd name="T14" fmla="*/ 1643063 w 1212"/>
              <a:gd name="T15" fmla="*/ 184150 h 1080"/>
              <a:gd name="T16" fmla="*/ 1731963 w 1212"/>
              <a:gd name="T17" fmla="*/ 233362 h 1080"/>
              <a:gd name="T18" fmla="*/ 1784350 w 1212"/>
              <a:gd name="T19" fmla="*/ 266700 h 1080"/>
              <a:gd name="T20" fmla="*/ 1844675 w 1212"/>
              <a:gd name="T21" fmla="*/ 350837 h 1080"/>
              <a:gd name="T22" fmla="*/ 1906588 w 1212"/>
              <a:gd name="T23" fmla="*/ 481012 h 1080"/>
              <a:gd name="T24" fmla="*/ 1924050 w 1212"/>
              <a:gd name="T25" fmla="*/ 571500 h 1080"/>
              <a:gd name="T26" fmla="*/ 1852613 w 1212"/>
              <a:gd name="T27" fmla="*/ 750887 h 1080"/>
              <a:gd name="T28" fmla="*/ 1668463 w 1212"/>
              <a:gd name="T29" fmla="*/ 954087 h 1080"/>
              <a:gd name="T30" fmla="*/ 1446212 w 1212"/>
              <a:gd name="T31" fmla="*/ 1117600 h 1080"/>
              <a:gd name="T32" fmla="*/ 1262062 w 1212"/>
              <a:gd name="T33" fmla="*/ 1216025 h 1080"/>
              <a:gd name="T34" fmla="*/ 1173162 w 1212"/>
              <a:gd name="T35" fmla="*/ 1257300 h 1080"/>
              <a:gd name="T36" fmla="*/ 1127125 w 1212"/>
              <a:gd name="T37" fmla="*/ 1628775 h 1080"/>
              <a:gd name="T38" fmla="*/ 941388 w 1212"/>
              <a:gd name="T39" fmla="*/ 1652588 h 1080"/>
              <a:gd name="T40" fmla="*/ 863600 w 1212"/>
              <a:gd name="T41" fmla="*/ 1265237 h 1080"/>
              <a:gd name="T42" fmla="*/ 701675 w 1212"/>
              <a:gd name="T43" fmla="*/ 1216025 h 1080"/>
              <a:gd name="T44" fmla="*/ 404812 w 1212"/>
              <a:gd name="T45" fmla="*/ 1109662 h 1080"/>
              <a:gd name="T46" fmla="*/ 263525 w 1212"/>
              <a:gd name="T47" fmla="*/ 979487 h 1080"/>
              <a:gd name="T48" fmla="*/ 157162 w 1212"/>
              <a:gd name="T49" fmla="*/ 857250 h 1080"/>
              <a:gd name="T50" fmla="*/ 95250 w 1212"/>
              <a:gd name="T51" fmla="*/ 742950 h 1080"/>
              <a:gd name="T52" fmla="*/ 0 w 1212"/>
              <a:gd name="T53" fmla="*/ 454025 h 1080"/>
              <a:gd name="T54" fmla="*/ 150812 w 1212"/>
              <a:gd name="T55" fmla="*/ 217487 h 10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2"/>
              <a:gd name="T85" fmla="*/ 0 h 1080"/>
              <a:gd name="T86" fmla="*/ 1212 w 1212"/>
              <a:gd name="T87" fmla="*/ 1080 h 10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2" h="1080">
                <a:moveTo>
                  <a:pt x="95" y="137"/>
                </a:moveTo>
                <a:cubicBezTo>
                  <a:pt x="170" y="115"/>
                  <a:pt x="356" y="0"/>
                  <a:pt x="448" y="55"/>
                </a:cubicBezTo>
                <a:cubicBezTo>
                  <a:pt x="505" y="90"/>
                  <a:pt x="522" y="28"/>
                  <a:pt x="608" y="55"/>
                </a:cubicBezTo>
                <a:cubicBezTo>
                  <a:pt x="621" y="59"/>
                  <a:pt x="728" y="63"/>
                  <a:pt x="728" y="63"/>
                </a:cubicBezTo>
                <a:cubicBezTo>
                  <a:pt x="822" y="59"/>
                  <a:pt x="754" y="78"/>
                  <a:pt x="848" y="71"/>
                </a:cubicBezTo>
                <a:cubicBezTo>
                  <a:pt x="916" y="66"/>
                  <a:pt x="898" y="98"/>
                  <a:pt x="936" y="63"/>
                </a:cubicBezTo>
                <a:cubicBezTo>
                  <a:pt x="955" y="61"/>
                  <a:pt x="958" y="92"/>
                  <a:pt x="974" y="101"/>
                </a:cubicBezTo>
                <a:cubicBezTo>
                  <a:pt x="990" y="110"/>
                  <a:pt x="1016" y="109"/>
                  <a:pt x="1035" y="116"/>
                </a:cubicBezTo>
                <a:cubicBezTo>
                  <a:pt x="1073" y="109"/>
                  <a:pt x="1076" y="138"/>
                  <a:pt x="1091" y="147"/>
                </a:cubicBezTo>
                <a:cubicBezTo>
                  <a:pt x="1106" y="156"/>
                  <a:pt x="1113" y="156"/>
                  <a:pt x="1124" y="168"/>
                </a:cubicBezTo>
                <a:cubicBezTo>
                  <a:pt x="1135" y="179"/>
                  <a:pt x="1149" y="199"/>
                  <a:pt x="1162" y="221"/>
                </a:cubicBezTo>
                <a:cubicBezTo>
                  <a:pt x="1194" y="225"/>
                  <a:pt x="1201" y="302"/>
                  <a:pt x="1201" y="303"/>
                </a:cubicBezTo>
                <a:cubicBezTo>
                  <a:pt x="1205" y="315"/>
                  <a:pt x="1212" y="360"/>
                  <a:pt x="1212" y="360"/>
                </a:cubicBezTo>
                <a:cubicBezTo>
                  <a:pt x="1204" y="433"/>
                  <a:pt x="1212" y="375"/>
                  <a:pt x="1167" y="473"/>
                </a:cubicBezTo>
                <a:cubicBezTo>
                  <a:pt x="1145" y="531"/>
                  <a:pt x="1113" y="581"/>
                  <a:pt x="1051" y="601"/>
                </a:cubicBezTo>
                <a:cubicBezTo>
                  <a:pt x="988" y="663"/>
                  <a:pt x="998" y="679"/>
                  <a:pt x="911" y="704"/>
                </a:cubicBezTo>
                <a:cubicBezTo>
                  <a:pt x="879" y="713"/>
                  <a:pt x="795" y="766"/>
                  <a:pt x="795" y="766"/>
                </a:cubicBezTo>
                <a:cubicBezTo>
                  <a:pt x="764" y="793"/>
                  <a:pt x="753" y="755"/>
                  <a:pt x="739" y="792"/>
                </a:cubicBezTo>
                <a:cubicBezTo>
                  <a:pt x="728" y="819"/>
                  <a:pt x="735" y="985"/>
                  <a:pt x="710" y="1026"/>
                </a:cubicBezTo>
                <a:cubicBezTo>
                  <a:pt x="685" y="1067"/>
                  <a:pt x="621" y="1080"/>
                  <a:pt x="593" y="1041"/>
                </a:cubicBezTo>
                <a:cubicBezTo>
                  <a:pt x="593" y="1036"/>
                  <a:pt x="569" y="820"/>
                  <a:pt x="544" y="797"/>
                </a:cubicBezTo>
                <a:cubicBezTo>
                  <a:pt x="537" y="791"/>
                  <a:pt x="456" y="770"/>
                  <a:pt x="442" y="766"/>
                </a:cubicBezTo>
                <a:cubicBezTo>
                  <a:pt x="359" y="743"/>
                  <a:pt x="327" y="743"/>
                  <a:pt x="255" y="699"/>
                </a:cubicBezTo>
                <a:cubicBezTo>
                  <a:pt x="202" y="675"/>
                  <a:pt x="180" y="640"/>
                  <a:pt x="166" y="617"/>
                </a:cubicBezTo>
                <a:cubicBezTo>
                  <a:pt x="143" y="627"/>
                  <a:pt x="106" y="550"/>
                  <a:pt x="99" y="540"/>
                </a:cubicBezTo>
                <a:cubicBezTo>
                  <a:pt x="93" y="531"/>
                  <a:pt x="68" y="475"/>
                  <a:pt x="60" y="468"/>
                </a:cubicBezTo>
                <a:cubicBezTo>
                  <a:pt x="35" y="388"/>
                  <a:pt x="22" y="366"/>
                  <a:pt x="0" y="286"/>
                </a:cubicBezTo>
                <a:cubicBezTo>
                  <a:pt x="14" y="147"/>
                  <a:pt x="188" y="137"/>
                  <a:pt x="95" y="13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26" name="Freeform 10" descr="Gocce"/>
          <p:cNvSpPr>
            <a:spLocks/>
          </p:cNvSpPr>
          <p:nvPr/>
        </p:nvSpPr>
        <p:spPr bwMode="auto">
          <a:xfrm>
            <a:off x="7010400" y="3352800"/>
            <a:ext cx="1897063" cy="1366838"/>
          </a:xfrm>
          <a:custGeom>
            <a:avLst/>
            <a:gdLst>
              <a:gd name="T0" fmla="*/ 229679 w 859"/>
              <a:gd name="T1" fmla="*/ 57207 h 669"/>
              <a:gd name="T2" fmla="*/ 600700 w 859"/>
              <a:gd name="T3" fmla="*/ 302380 h 669"/>
              <a:gd name="T4" fmla="*/ 795044 w 859"/>
              <a:gd name="T5" fmla="*/ 375932 h 669"/>
              <a:gd name="T6" fmla="*/ 971720 w 859"/>
              <a:gd name="T7" fmla="*/ 424966 h 669"/>
              <a:gd name="T8" fmla="*/ 1298572 w 859"/>
              <a:gd name="T9" fmla="*/ 335069 h 669"/>
              <a:gd name="T10" fmla="*/ 1448747 w 859"/>
              <a:gd name="T11" fmla="*/ 179793 h 669"/>
              <a:gd name="T12" fmla="*/ 1554753 w 859"/>
              <a:gd name="T13" fmla="*/ 57207 h 669"/>
              <a:gd name="T14" fmla="*/ 1658550 w 859"/>
              <a:gd name="T15" fmla="*/ 18388 h 669"/>
              <a:gd name="T16" fmla="*/ 1817559 w 859"/>
              <a:gd name="T17" fmla="*/ 51078 h 669"/>
              <a:gd name="T18" fmla="*/ 1879395 w 859"/>
              <a:gd name="T19" fmla="*/ 181836 h 669"/>
              <a:gd name="T20" fmla="*/ 1897063 w 859"/>
              <a:gd name="T21" fmla="*/ 271733 h 669"/>
              <a:gd name="T22" fmla="*/ 1826392 w 859"/>
              <a:gd name="T23" fmla="*/ 451526 h 669"/>
              <a:gd name="T24" fmla="*/ 1640882 w 859"/>
              <a:gd name="T25" fmla="*/ 655837 h 669"/>
              <a:gd name="T26" fmla="*/ 1420037 w 859"/>
              <a:gd name="T27" fmla="*/ 819286 h 669"/>
              <a:gd name="T28" fmla="*/ 1234527 w 859"/>
              <a:gd name="T29" fmla="*/ 917355 h 669"/>
              <a:gd name="T30" fmla="*/ 1146188 w 859"/>
              <a:gd name="T31" fmla="*/ 958217 h 669"/>
              <a:gd name="T32" fmla="*/ 1126312 w 859"/>
              <a:gd name="T33" fmla="*/ 1299416 h 669"/>
              <a:gd name="T34" fmla="*/ 927551 w 859"/>
              <a:gd name="T35" fmla="*/ 1311674 h 669"/>
              <a:gd name="T36" fmla="*/ 837005 w 859"/>
              <a:gd name="T37" fmla="*/ 966389 h 669"/>
              <a:gd name="T38" fmla="*/ 675787 w 859"/>
              <a:gd name="T39" fmla="*/ 917355 h 669"/>
              <a:gd name="T40" fmla="*/ 377646 w 859"/>
              <a:gd name="T41" fmla="*/ 811113 h 669"/>
              <a:gd name="T42" fmla="*/ 236305 w 859"/>
              <a:gd name="T43" fmla="*/ 680354 h 669"/>
              <a:gd name="T44" fmla="*/ 130299 w 859"/>
              <a:gd name="T45" fmla="*/ 557768 h 669"/>
              <a:gd name="T46" fmla="*/ 68462 w 859"/>
              <a:gd name="T47" fmla="*/ 443354 h 669"/>
              <a:gd name="T48" fmla="*/ 0 w 859"/>
              <a:gd name="T49" fmla="*/ 220655 h 669"/>
              <a:gd name="T50" fmla="*/ 229679 w 859"/>
              <a:gd name="T51" fmla="*/ 57207 h 6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669"/>
              <a:gd name="T80" fmla="*/ 859 w 859"/>
              <a:gd name="T81" fmla="*/ 669 h 6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669">
                <a:moveTo>
                  <a:pt x="104" y="28"/>
                </a:moveTo>
                <a:cubicBezTo>
                  <a:pt x="158" y="11"/>
                  <a:pt x="206" y="105"/>
                  <a:pt x="272" y="148"/>
                </a:cubicBezTo>
                <a:cubicBezTo>
                  <a:pt x="313" y="175"/>
                  <a:pt x="298" y="163"/>
                  <a:pt x="360" y="184"/>
                </a:cubicBezTo>
                <a:cubicBezTo>
                  <a:pt x="369" y="187"/>
                  <a:pt x="440" y="208"/>
                  <a:pt x="440" y="208"/>
                </a:cubicBezTo>
                <a:cubicBezTo>
                  <a:pt x="507" y="205"/>
                  <a:pt x="524" y="184"/>
                  <a:pt x="588" y="164"/>
                </a:cubicBezTo>
                <a:cubicBezTo>
                  <a:pt x="620" y="128"/>
                  <a:pt x="629" y="115"/>
                  <a:pt x="656" y="88"/>
                </a:cubicBezTo>
                <a:cubicBezTo>
                  <a:pt x="670" y="74"/>
                  <a:pt x="685" y="34"/>
                  <a:pt x="704" y="28"/>
                </a:cubicBezTo>
                <a:cubicBezTo>
                  <a:pt x="731" y="22"/>
                  <a:pt x="731" y="9"/>
                  <a:pt x="751" y="9"/>
                </a:cubicBezTo>
                <a:cubicBezTo>
                  <a:pt x="771" y="9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26" y="607"/>
                  <a:pt x="510" y="636"/>
                </a:cubicBezTo>
                <a:cubicBezTo>
                  <a:pt x="494" y="665"/>
                  <a:pt x="442" y="669"/>
                  <a:pt x="420" y="642"/>
                </a:cubicBezTo>
                <a:cubicBezTo>
                  <a:pt x="420" y="638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71" y="28"/>
                  <a:pt x="104" y="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381000" y="620713"/>
            <a:ext cx="8305800" cy="1447800"/>
          </a:xfrm>
          <a:custGeom>
            <a:avLst/>
            <a:gdLst>
              <a:gd name="T0" fmla="*/ 0 w 5232"/>
              <a:gd name="T1" fmla="*/ 1447800 h 912"/>
              <a:gd name="T2" fmla="*/ 4143375 w 5232"/>
              <a:gd name="T3" fmla="*/ 1447800 h 912"/>
              <a:gd name="T4" fmla="*/ 4202112 w 5232"/>
              <a:gd name="T5" fmla="*/ 1357313 h 912"/>
              <a:gd name="T6" fmla="*/ 4227512 w 5232"/>
              <a:gd name="T7" fmla="*/ 1262063 h 912"/>
              <a:gd name="T8" fmla="*/ 4254500 w 5232"/>
              <a:gd name="T9" fmla="*/ 1190625 h 912"/>
              <a:gd name="T10" fmla="*/ 4281487 w 5232"/>
              <a:gd name="T11" fmla="*/ 1119188 h 912"/>
              <a:gd name="T12" fmla="*/ 4306887 w 5232"/>
              <a:gd name="T13" fmla="*/ 1047750 h 912"/>
              <a:gd name="T14" fmla="*/ 4333875 w 5232"/>
              <a:gd name="T15" fmla="*/ 976313 h 912"/>
              <a:gd name="T16" fmla="*/ 4360862 w 5232"/>
              <a:gd name="T17" fmla="*/ 904875 h 912"/>
              <a:gd name="T18" fmla="*/ 4386262 w 5232"/>
              <a:gd name="T19" fmla="*/ 833438 h 912"/>
              <a:gd name="T20" fmla="*/ 4413250 w 5232"/>
              <a:gd name="T21" fmla="*/ 762000 h 912"/>
              <a:gd name="T22" fmla="*/ 4413250 w 5232"/>
              <a:gd name="T23" fmla="*/ 690563 h 912"/>
              <a:gd name="T24" fmla="*/ 4440237 w 5232"/>
              <a:gd name="T25" fmla="*/ 619125 h 912"/>
              <a:gd name="T26" fmla="*/ 4465637 w 5232"/>
              <a:gd name="T27" fmla="*/ 547688 h 912"/>
              <a:gd name="T28" fmla="*/ 4492625 w 5232"/>
              <a:gd name="T29" fmla="*/ 476250 h 912"/>
              <a:gd name="T30" fmla="*/ 4519612 w 5232"/>
              <a:gd name="T31" fmla="*/ 404812 h 912"/>
              <a:gd name="T32" fmla="*/ 4545012 w 5232"/>
              <a:gd name="T33" fmla="*/ 333375 h 912"/>
              <a:gd name="T34" fmla="*/ 4597400 w 5232"/>
              <a:gd name="T35" fmla="*/ 261938 h 912"/>
              <a:gd name="T36" fmla="*/ 4624387 w 5232"/>
              <a:gd name="T37" fmla="*/ 190500 h 912"/>
              <a:gd name="T38" fmla="*/ 4651375 w 5232"/>
              <a:gd name="T39" fmla="*/ 119063 h 912"/>
              <a:gd name="T40" fmla="*/ 4730750 w 5232"/>
              <a:gd name="T41" fmla="*/ 95250 h 912"/>
              <a:gd name="T42" fmla="*/ 4889500 w 5232"/>
              <a:gd name="T43" fmla="*/ 23812 h 912"/>
              <a:gd name="T44" fmla="*/ 4968875 w 5232"/>
              <a:gd name="T45" fmla="*/ 0 h 912"/>
              <a:gd name="T46" fmla="*/ 5046662 w 5232"/>
              <a:gd name="T47" fmla="*/ 0 h 912"/>
              <a:gd name="T48" fmla="*/ 5126037 w 5232"/>
              <a:gd name="T49" fmla="*/ 0 h 912"/>
              <a:gd name="T50" fmla="*/ 5205412 w 5232"/>
              <a:gd name="T51" fmla="*/ 0 h 912"/>
              <a:gd name="T52" fmla="*/ 5284787 w 5232"/>
              <a:gd name="T53" fmla="*/ 0 h 912"/>
              <a:gd name="T54" fmla="*/ 5364162 w 5232"/>
              <a:gd name="T55" fmla="*/ 0 h 912"/>
              <a:gd name="T56" fmla="*/ 5443537 w 5232"/>
              <a:gd name="T57" fmla="*/ 23812 h 912"/>
              <a:gd name="T58" fmla="*/ 5522912 w 5232"/>
              <a:gd name="T59" fmla="*/ 47625 h 912"/>
              <a:gd name="T60" fmla="*/ 5681662 w 5232"/>
              <a:gd name="T61" fmla="*/ 95250 h 912"/>
              <a:gd name="T62" fmla="*/ 5761037 w 5232"/>
              <a:gd name="T63" fmla="*/ 166688 h 912"/>
              <a:gd name="T64" fmla="*/ 5840412 w 5232"/>
              <a:gd name="T65" fmla="*/ 261938 h 912"/>
              <a:gd name="T66" fmla="*/ 5919787 w 5232"/>
              <a:gd name="T67" fmla="*/ 333375 h 912"/>
              <a:gd name="T68" fmla="*/ 5972174 w 5232"/>
              <a:gd name="T69" fmla="*/ 404812 h 912"/>
              <a:gd name="T70" fmla="*/ 6038849 w 5232"/>
              <a:gd name="T71" fmla="*/ 512763 h 912"/>
              <a:gd name="T72" fmla="*/ 6124574 w 5232"/>
              <a:gd name="T73" fmla="*/ 636588 h 912"/>
              <a:gd name="T74" fmla="*/ 6200774 w 5232"/>
              <a:gd name="T75" fmla="*/ 779462 h 912"/>
              <a:gd name="T76" fmla="*/ 6315074 w 5232"/>
              <a:gd name="T77" fmla="*/ 903288 h 912"/>
              <a:gd name="T78" fmla="*/ 6438899 w 5232"/>
              <a:gd name="T79" fmla="*/ 1055688 h 912"/>
              <a:gd name="T80" fmla="*/ 6562726 w 5232"/>
              <a:gd name="T81" fmla="*/ 1169988 h 912"/>
              <a:gd name="T82" fmla="*/ 6705601 w 5232"/>
              <a:gd name="T83" fmla="*/ 1303338 h 912"/>
              <a:gd name="T84" fmla="*/ 7064375 w 5232"/>
              <a:gd name="T85" fmla="*/ 1397000 h 912"/>
              <a:gd name="T86" fmla="*/ 8305800 w 5232"/>
              <a:gd name="T87" fmla="*/ 1379538 h 912"/>
              <a:gd name="T88" fmla="*/ 0 w 5232"/>
              <a:gd name="T89" fmla="*/ 1447800 h 9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232"/>
              <a:gd name="T136" fmla="*/ 0 h 912"/>
              <a:gd name="T137" fmla="*/ 5232 w 5232"/>
              <a:gd name="T138" fmla="*/ 912 h 9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232" h="912">
                <a:moveTo>
                  <a:pt x="0" y="912"/>
                </a:moveTo>
                <a:lnTo>
                  <a:pt x="2610" y="912"/>
                </a:lnTo>
                <a:lnTo>
                  <a:pt x="2647" y="855"/>
                </a:lnTo>
                <a:lnTo>
                  <a:pt x="2663" y="795"/>
                </a:lnTo>
                <a:lnTo>
                  <a:pt x="2680" y="750"/>
                </a:lnTo>
                <a:lnTo>
                  <a:pt x="2697" y="705"/>
                </a:lnTo>
                <a:lnTo>
                  <a:pt x="2713" y="660"/>
                </a:lnTo>
                <a:lnTo>
                  <a:pt x="2730" y="615"/>
                </a:lnTo>
                <a:lnTo>
                  <a:pt x="2747" y="570"/>
                </a:lnTo>
                <a:lnTo>
                  <a:pt x="2763" y="525"/>
                </a:lnTo>
                <a:lnTo>
                  <a:pt x="2780" y="480"/>
                </a:lnTo>
                <a:lnTo>
                  <a:pt x="2780" y="435"/>
                </a:lnTo>
                <a:lnTo>
                  <a:pt x="2797" y="390"/>
                </a:lnTo>
                <a:lnTo>
                  <a:pt x="2813" y="345"/>
                </a:lnTo>
                <a:lnTo>
                  <a:pt x="2830" y="300"/>
                </a:lnTo>
                <a:lnTo>
                  <a:pt x="2847" y="255"/>
                </a:lnTo>
                <a:lnTo>
                  <a:pt x="2863" y="210"/>
                </a:lnTo>
                <a:lnTo>
                  <a:pt x="2896" y="165"/>
                </a:lnTo>
                <a:lnTo>
                  <a:pt x="2913" y="120"/>
                </a:lnTo>
                <a:lnTo>
                  <a:pt x="2930" y="75"/>
                </a:lnTo>
                <a:lnTo>
                  <a:pt x="2980" y="60"/>
                </a:lnTo>
                <a:lnTo>
                  <a:pt x="3080" y="15"/>
                </a:lnTo>
                <a:lnTo>
                  <a:pt x="3130" y="0"/>
                </a:lnTo>
                <a:lnTo>
                  <a:pt x="3179" y="0"/>
                </a:lnTo>
                <a:lnTo>
                  <a:pt x="3229" y="0"/>
                </a:lnTo>
                <a:lnTo>
                  <a:pt x="3279" y="0"/>
                </a:lnTo>
                <a:lnTo>
                  <a:pt x="3329" y="0"/>
                </a:lnTo>
                <a:lnTo>
                  <a:pt x="3379" y="0"/>
                </a:lnTo>
                <a:lnTo>
                  <a:pt x="3429" y="15"/>
                </a:lnTo>
                <a:lnTo>
                  <a:pt x="3479" y="30"/>
                </a:lnTo>
                <a:lnTo>
                  <a:pt x="3579" y="60"/>
                </a:lnTo>
                <a:lnTo>
                  <a:pt x="3629" y="105"/>
                </a:lnTo>
                <a:lnTo>
                  <a:pt x="3679" y="165"/>
                </a:lnTo>
                <a:lnTo>
                  <a:pt x="3729" y="210"/>
                </a:lnTo>
                <a:lnTo>
                  <a:pt x="3762" y="255"/>
                </a:lnTo>
                <a:lnTo>
                  <a:pt x="3804" y="323"/>
                </a:lnTo>
                <a:lnTo>
                  <a:pt x="3858" y="401"/>
                </a:lnTo>
                <a:lnTo>
                  <a:pt x="3906" y="491"/>
                </a:lnTo>
                <a:lnTo>
                  <a:pt x="3978" y="569"/>
                </a:lnTo>
                <a:lnTo>
                  <a:pt x="4056" y="665"/>
                </a:lnTo>
                <a:lnTo>
                  <a:pt x="4134" y="737"/>
                </a:lnTo>
                <a:lnTo>
                  <a:pt x="4224" y="821"/>
                </a:lnTo>
                <a:lnTo>
                  <a:pt x="4450" y="880"/>
                </a:lnTo>
                <a:lnTo>
                  <a:pt x="5232" y="869"/>
                </a:lnTo>
                <a:lnTo>
                  <a:pt x="0" y="912"/>
                </a:lnTo>
                <a:close/>
              </a:path>
            </a:pathLst>
          </a:custGeom>
          <a:noFill/>
          <a:ln w="50800" cap="rnd" cmpd="sng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1165225" y="925513"/>
            <a:ext cx="2263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di riempimento</a:t>
            </a:r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4419600" y="0"/>
            <a:ext cx="22653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FFFF00"/>
                </a:solidFill>
              </a:rPr>
              <a:t>Fase di svuotamento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 rot="-5400000">
            <a:off x="-654843" y="1100931"/>
            <a:ext cx="16113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it-IT" sz="1400" b="1">
                <a:solidFill>
                  <a:srgbClr val="FFFFFF"/>
                </a:solidFill>
              </a:rPr>
              <a:t>Pressione vescicale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3810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Riempimento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vescicale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16200000" flipH="1">
            <a:off x="23685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16200000" flipH="1">
            <a:off x="12192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16200000" flipH="1">
            <a:off x="40449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 rot="16200000" flipH="1">
            <a:off x="72453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6499225" y="849313"/>
            <a:ext cx="2263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di riempimento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685800" y="620713"/>
            <a:ext cx="152400" cy="1143000"/>
          </a:xfrm>
          <a:prstGeom prst="upArrow">
            <a:avLst>
              <a:gd name="adj1" fmla="val 50000"/>
              <a:gd name="adj2" fmla="val 187500"/>
            </a:avLst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 rot="16200000" flipH="1">
            <a:off x="32766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 rot="16200000" flipH="1">
            <a:off x="55626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 rot="16200000" flipH="1">
            <a:off x="77724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8143875" y="1990725"/>
            <a:ext cx="647700" cy="9525"/>
          </a:xfrm>
          <a:custGeom>
            <a:avLst/>
            <a:gdLst>
              <a:gd name="T0" fmla="*/ 0 w 408"/>
              <a:gd name="T1" fmla="*/ 0 h 6"/>
              <a:gd name="T2" fmla="*/ 647700 w 408"/>
              <a:gd name="T3" fmla="*/ 9525 h 6"/>
              <a:gd name="T4" fmla="*/ 0 60000 65536"/>
              <a:gd name="T5" fmla="*/ 0 60000 65536"/>
              <a:gd name="T6" fmla="*/ 0 w 408"/>
              <a:gd name="T7" fmla="*/ 0 h 6"/>
              <a:gd name="T8" fmla="*/ 408 w 40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8" h="6">
                <a:moveTo>
                  <a:pt x="0" y="0"/>
                </a:moveTo>
                <a:lnTo>
                  <a:pt x="408" y="6"/>
                </a:lnTo>
              </a:path>
            </a:pathLst>
          </a:custGeom>
          <a:noFill/>
          <a:ln w="38100" cmpd="sng">
            <a:solidFill>
              <a:srgbClr val="0099CC"/>
            </a:solidFill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46482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Normale desiderio minzionale</a:t>
            </a: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2362200" y="4860925"/>
            <a:ext cx="2057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Primo stimolo</a:t>
            </a:r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69342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Riempimento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vescicale</a:t>
            </a:r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381000" y="5470525"/>
            <a:ext cx="1905000" cy="10668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</a:t>
            </a:r>
          </a:p>
        </p:txBody>
      </p:sp>
      <p:sp>
        <p:nvSpPr>
          <p:cNvPr id="187422" name="Rectangle 30"/>
          <p:cNvSpPr>
            <a:spLocks noChangeArrowheads="1"/>
          </p:cNvSpPr>
          <p:nvPr/>
        </p:nvSpPr>
        <p:spPr bwMode="auto">
          <a:xfrm>
            <a:off x="4724400" y="5470525"/>
            <a:ext cx="1905000" cy="10668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contrae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rilassa</a:t>
            </a:r>
          </a:p>
        </p:txBody>
      </p:sp>
      <p:sp>
        <p:nvSpPr>
          <p:cNvPr id="187423" name="Rectangle 31"/>
          <p:cNvSpPr>
            <a:spLocks noChangeArrowheads="1"/>
          </p:cNvSpPr>
          <p:nvPr/>
        </p:nvSpPr>
        <p:spPr bwMode="auto">
          <a:xfrm>
            <a:off x="2514600" y="5470525"/>
            <a:ext cx="1905000" cy="13112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 ulteriormente</a:t>
            </a:r>
          </a:p>
        </p:txBody>
      </p:sp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7010400" y="5486400"/>
            <a:ext cx="1905000" cy="1066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</a:t>
            </a:r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>
            <a:off x="22860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>
            <a:off x="22860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auto">
          <a:xfrm>
            <a:off x="44958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2" name="AutoShape 36"/>
          <p:cNvSpPr>
            <a:spLocks noChangeArrowheads="1"/>
          </p:cNvSpPr>
          <p:nvPr/>
        </p:nvSpPr>
        <p:spPr bwMode="auto">
          <a:xfrm>
            <a:off x="44958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auto">
          <a:xfrm>
            <a:off x="67818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4" name="AutoShape 38"/>
          <p:cNvSpPr>
            <a:spLocks noChangeArrowheads="1"/>
          </p:cNvSpPr>
          <p:nvPr/>
        </p:nvSpPr>
        <p:spPr bwMode="auto">
          <a:xfrm>
            <a:off x="67818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8229600" cy="2189162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Quando la vescica comincia a riempirsi i recettori localizzati nella parete del viscere generano impulsi che sono trasmessi attraverso le fibre sensitive fino al nevrasse. </a:t>
            </a:r>
          </a:p>
        </p:txBody>
      </p:sp>
      <p:pic>
        <p:nvPicPr>
          <p:cNvPr id="35843" name="Picture 4" descr="foto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933825"/>
            <a:ext cx="2771775" cy="2693988"/>
          </a:xfrm>
          <a:noFill/>
          <a:ln w="57150" cmpd="thinThick">
            <a:solidFill>
              <a:srgbClr val="CC0000"/>
            </a:solidFill>
          </a:ln>
        </p:spPr>
      </p:pic>
      <p:pic>
        <p:nvPicPr>
          <p:cNvPr id="35844" name="Picture 1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51388" y="3573463"/>
            <a:ext cx="4392612" cy="3095625"/>
          </a:xfrm>
          <a:noFill/>
        </p:spPr>
      </p:pic>
      <p:sp>
        <p:nvSpPr>
          <p:cNvPr id="35845" name="AutoShape 25"/>
          <p:cNvSpPr>
            <a:spLocks noChangeArrowheads="1"/>
          </p:cNvSpPr>
          <p:nvPr/>
        </p:nvSpPr>
        <p:spPr bwMode="auto">
          <a:xfrm>
            <a:off x="3132138" y="5084763"/>
            <a:ext cx="1584325" cy="485775"/>
          </a:xfrm>
          <a:prstGeom prst="rightArrow">
            <a:avLst>
              <a:gd name="adj1" fmla="val 50000"/>
              <a:gd name="adj2" fmla="val 8153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Neurofisiologia del riempimento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Riflesso spinale per riempimento vescicale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Questi impulsi afferenti stimolano il riflesso di attivazione (stimolazione dei neuroni del sistema simpatico a livello di T11-L2).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 sua volta questi generano impulsi che viaggiano in senso centrifugo permettendo il rilascio del detrusore e la contrazione del trigono, del collo vescicale e dell’ uretra.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933825"/>
            <a:ext cx="4356100" cy="2924175"/>
          </a:xfrm>
          <a:noFill/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3708400" y="692150"/>
            <a:ext cx="1584325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 T11 e L2</a:t>
            </a:r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5292725" y="765175"/>
            <a:ext cx="1223963" cy="287338"/>
          </a:xfrm>
          <a:prstGeom prst="rightArrow">
            <a:avLst>
              <a:gd name="adj1" fmla="val 50000"/>
              <a:gd name="adj2" fmla="val 10649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395288" y="5516563"/>
            <a:ext cx="2159000" cy="519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Arco riflesso</a:t>
            </a:r>
            <a:endParaRPr lang="it-IT"/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795963" y="6021388"/>
            <a:ext cx="1368425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00"/>
                </a:solidFill>
              </a:rPr>
              <a:t>Vescica</a:t>
            </a:r>
          </a:p>
        </p:txBody>
      </p:sp>
      <p:sp>
        <p:nvSpPr>
          <p:cNvPr id="36873" name="AutoShape 12"/>
          <p:cNvSpPr>
            <a:spLocks noChangeArrowheads="1"/>
          </p:cNvSpPr>
          <p:nvPr/>
        </p:nvSpPr>
        <p:spPr bwMode="auto">
          <a:xfrm>
            <a:off x="7092950" y="6092825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4" name="AutoShape 13"/>
          <p:cNvSpPr>
            <a:spLocks noChangeArrowheads="1"/>
          </p:cNvSpPr>
          <p:nvPr/>
        </p:nvSpPr>
        <p:spPr bwMode="auto">
          <a:xfrm>
            <a:off x="5292725" y="6092825"/>
            <a:ext cx="617538" cy="431800"/>
          </a:xfrm>
          <a:prstGeom prst="leftArrow">
            <a:avLst>
              <a:gd name="adj1" fmla="val 50000"/>
              <a:gd name="adj2" fmla="val 3575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5" name="AutoShape 14"/>
          <p:cNvSpPr>
            <a:spLocks noChangeArrowheads="1"/>
          </p:cNvSpPr>
          <p:nvPr/>
        </p:nvSpPr>
        <p:spPr bwMode="auto">
          <a:xfrm>
            <a:off x="2555875" y="5516563"/>
            <a:ext cx="2232025" cy="433387"/>
          </a:xfrm>
          <a:prstGeom prst="rightArrow">
            <a:avLst>
              <a:gd name="adj1" fmla="val 50000"/>
              <a:gd name="adj2" fmla="val 12875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6876" name="Picture 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549275"/>
            <a:ext cx="2555875" cy="33845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5300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Controllo del SNC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Durante il riempimento è presente un’ attività tonica dello sfintere striato di natura riflessa, che può essere aumentata con la contrazione volontaria.</a:t>
            </a:r>
          </a:p>
        </p:txBody>
      </p:sp>
      <p:pic>
        <p:nvPicPr>
          <p:cNvPr id="37892" name="Picture 4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1773238"/>
            <a:ext cx="2316163" cy="2901950"/>
          </a:xfrm>
          <a:noFill/>
        </p:spPr>
      </p:pic>
      <p:sp>
        <p:nvSpPr>
          <p:cNvPr id="182280" name="PubOvalCallout"/>
          <p:cNvSpPr>
            <a:spLocks noEditPoints="1" noChangeArrowheads="1"/>
          </p:cNvSpPr>
          <p:nvPr/>
        </p:nvSpPr>
        <p:spPr bwMode="auto">
          <a:xfrm>
            <a:off x="5795963" y="0"/>
            <a:ext cx="2908300" cy="21494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it-IT" sz="2400">
                <a:solidFill>
                  <a:srgbClr val="000000"/>
                </a:solidFill>
              </a:rPr>
              <a:t>Ho lo stimolo!!!Non posso mingere</a:t>
            </a:r>
          </a:p>
        </p:txBody>
      </p:sp>
      <p:sp>
        <p:nvSpPr>
          <p:cNvPr id="37894" name="AutoShape 9"/>
          <p:cNvSpPr>
            <a:spLocks noChangeArrowheads="1"/>
          </p:cNvSpPr>
          <p:nvPr/>
        </p:nvSpPr>
        <p:spPr bwMode="auto">
          <a:xfrm rot="10800000">
            <a:off x="5651500" y="2060575"/>
            <a:ext cx="431800" cy="2016125"/>
          </a:xfrm>
          <a:custGeom>
            <a:avLst/>
            <a:gdLst>
              <a:gd name="T0" fmla="*/ 6165884 w 21600"/>
              <a:gd name="T1" fmla="*/ 0 h 21600"/>
              <a:gd name="T2" fmla="*/ 3699366 w 21600"/>
              <a:gd name="T3" fmla="*/ 62727810 h 21600"/>
              <a:gd name="T4" fmla="*/ 0 w 21600"/>
              <a:gd name="T5" fmla="*/ 156828193 h 21600"/>
              <a:gd name="T6" fmla="*/ 3699366 w 21600"/>
              <a:gd name="T7" fmla="*/ 188183313 h 21600"/>
              <a:gd name="T8" fmla="*/ 7398753 w 21600"/>
              <a:gd name="T9" fmla="*/ 130682888 h 21600"/>
              <a:gd name="T10" fmla="*/ 8632001 w 21600"/>
              <a:gd name="T11" fmla="*/ 62727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5292725" y="4149725"/>
            <a:ext cx="914400" cy="914400"/>
          </a:xfrm>
          <a:custGeom>
            <a:avLst/>
            <a:gdLst>
              <a:gd name="T0" fmla="*/ 19354798 w 21600"/>
              <a:gd name="T1" fmla="*/ 0 h 21600"/>
              <a:gd name="T2" fmla="*/ 5668434 w 21600"/>
              <a:gd name="T3" fmla="*/ 5668434 h 21600"/>
              <a:gd name="T4" fmla="*/ 0 w 21600"/>
              <a:gd name="T5" fmla="*/ 19354798 h 21600"/>
              <a:gd name="T6" fmla="*/ 5668434 w 21600"/>
              <a:gd name="T7" fmla="*/ 33041165 h 21600"/>
              <a:gd name="T8" fmla="*/ 19354798 w 21600"/>
              <a:gd name="T9" fmla="*/ 38709597 h 21600"/>
              <a:gd name="T10" fmla="*/ 33041165 w 21600"/>
              <a:gd name="T11" fmla="*/ 33041165 h 21600"/>
              <a:gd name="T12" fmla="*/ 38709597 w 21600"/>
              <a:gd name="T13" fmla="*/ 19354798 h 21600"/>
              <a:gd name="T14" fmla="*/ 33041165 w 21600"/>
              <a:gd name="T15" fmla="*/ 56684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6" name="AutoShape 13"/>
          <p:cNvSpPr>
            <a:spLocks noChangeArrowheads="1"/>
          </p:cNvSpPr>
          <p:nvPr/>
        </p:nvSpPr>
        <p:spPr bwMode="auto">
          <a:xfrm rot="5400000">
            <a:off x="5549900" y="5330825"/>
            <a:ext cx="936625" cy="733425"/>
          </a:xfrm>
          <a:custGeom>
            <a:avLst/>
            <a:gdLst>
              <a:gd name="T0" fmla="*/ 29010919 w 21600"/>
              <a:gd name="T1" fmla="*/ 0 h 21600"/>
              <a:gd name="T2" fmla="*/ 17405831 w 21600"/>
              <a:gd name="T3" fmla="*/ 8301114 h 21600"/>
              <a:gd name="T4" fmla="*/ 0 w 21600"/>
              <a:gd name="T5" fmla="*/ 20753925 h 21600"/>
              <a:gd name="T6" fmla="*/ 17405831 w 21600"/>
              <a:gd name="T7" fmla="*/ 24903343 h 21600"/>
              <a:gd name="T8" fmla="*/ 34811618 w 21600"/>
              <a:gd name="T9" fmla="*/ 17293990 h 21600"/>
              <a:gd name="T10" fmla="*/ 40614181 w 21600"/>
              <a:gd name="T11" fmla="*/ 83011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6443663" y="5661025"/>
            <a:ext cx="2016125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VESCICA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52400" y="1066800"/>
            <a:ext cx="45720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it-IT" sz="2300" b="1">
                <a:latin typeface="Book Antiqua" pitchFamily="18" charset="0"/>
              </a:rPr>
              <a:t>La minzione inizia, grazie al cosiddetto riflesso minzionale, con il rilassamento dei muscoli striati peri ed intra-uretrali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it-IT" sz="2300" b="1">
                <a:latin typeface="Book Antiqua" pitchFamily="18" charset="0"/>
              </a:rPr>
              <a:t>Collo vescicale e uretra prox si aprono e quindi diminuisce drasticamente la pressione di chiusura uretrale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it-IT" sz="2300" b="1">
                <a:latin typeface="Book Antiqua" pitchFamily="18" charset="0"/>
              </a:rPr>
              <a:t>Contemporanemente il detrusore si contrae (integrazione pontina)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it-IT" sz="2300" b="1">
                <a:latin typeface="Book Antiqua" pitchFamily="18" charset="0"/>
              </a:rPr>
              <a:t>Uretra diventa isobarica con la vescica ed avviene lo svuotamento completo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28600" y="0"/>
            <a:ext cx="65532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it-IT" sz="4800" b="1">
                <a:solidFill>
                  <a:schemeClr val="tx2"/>
                </a:solidFill>
                <a:latin typeface="Arial" pitchFamily="34" charset="0"/>
              </a:rPr>
              <a:t>Fase di svuotamento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953000" y="990600"/>
            <a:ext cx="39624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it-IT" sz="2400" b="1">
                <a:solidFill>
                  <a:srgbClr val="000000"/>
                </a:solidFill>
                <a:latin typeface="Arial" pitchFamily="34" charset="0"/>
              </a:rPr>
              <a:t>In termini idrodinamici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029200" y="1600200"/>
            <a:ext cx="3962400" cy="4876800"/>
            <a:chOff x="765" y="49"/>
            <a:chExt cx="4222" cy="4176"/>
          </a:xfrm>
        </p:grpSpPr>
        <p:sp>
          <p:nvSpPr>
            <p:cNvPr id="38926" name="Oval 6"/>
            <p:cNvSpPr>
              <a:spLocks noChangeArrowheads="1"/>
            </p:cNvSpPr>
            <p:nvPr/>
          </p:nvSpPr>
          <p:spPr bwMode="auto">
            <a:xfrm>
              <a:off x="765" y="49"/>
              <a:ext cx="4051" cy="2641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27" name="Freeform 7"/>
            <p:cNvSpPr>
              <a:spLocks/>
            </p:cNvSpPr>
            <p:nvPr/>
          </p:nvSpPr>
          <p:spPr bwMode="auto">
            <a:xfrm>
              <a:off x="2331" y="2353"/>
              <a:ext cx="810" cy="1776"/>
            </a:xfrm>
            <a:custGeom>
              <a:avLst/>
              <a:gdLst>
                <a:gd name="T0" fmla="*/ 810 w 810"/>
                <a:gd name="T1" fmla="*/ 48 h 1776"/>
                <a:gd name="T2" fmla="*/ 702 w 810"/>
                <a:gd name="T3" fmla="*/ 144 h 1776"/>
                <a:gd name="T4" fmla="*/ 594 w 810"/>
                <a:gd name="T5" fmla="*/ 288 h 1776"/>
                <a:gd name="T6" fmla="*/ 594 w 810"/>
                <a:gd name="T7" fmla="*/ 1776 h 1776"/>
                <a:gd name="T8" fmla="*/ 324 w 810"/>
                <a:gd name="T9" fmla="*/ 1776 h 1776"/>
                <a:gd name="T10" fmla="*/ 324 w 810"/>
                <a:gd name="T11" fmla="*/ 288 h 1776"/>
                <a:gd name="T12" fmla="*/ 162 w 810"/>
                <a:gd name="T13" fmla="*/ 96 h 1776"/>
                <a:gd name="T14" fmla="*/ 54 w 810"/>
                <a:gd name="T15" fmla="*/ 48 h 1776"/>
                <a:gd name="T16" fmla="*/ 0 w 810"/>
                <a:gd name="T17" fmla="*/ 0 h 1776"/>
                <a:gd name="T18" fmla="*/ 162 w 810"/>
                <a:gd name="T19" fmla="*/ 0 h 1776"/>
                <a:gd name="T20" fmla="*/ 324 w 810"/>
                <a:gd name="T21" fmla="*/ 48 h 1776"/>
                <a:gd name="T22" fmla="*/ 540 w 810"/>
                <a:gd name="T23" fmla="*/ 48 h 1776"/>
                <a:gd name="T24" fmla="*/ 702 w 810"/>
                <a:gd name="T25" fmla="*/ 0 h 1776"/>
                <a:gd name="T26" fmla="*/ 810 w 810"/>
                <a:gd name="T27" fmla="*/ 48 h 17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0"/>
                <a:gd name="T43" fmla="*/ 0 h 1776"/>
                <a:gd name="T44" fmla="*/ 810 w 810"/>
                <a:gd name="T45" fmla="*/ 1776 h 17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0" h="1776">
                  <a:moveTo>
                    <a:pt x="810" y="48"/>
                  </a:moveTo>
                  <a:lnTo>
                    <a:pt x="702" y="144"/>
                  </a:lnTo>
                  <a:lnTo>
                    <a:pt x="594" y="288"/>
                  </a:lnTo>
                  <a:lnTo>
                    <a:pt x="594" y="1776"/>
                  </a:lnTo>
                  <a:lnTo>
                    <a:pt x="324" y="1776"/>
                  </a:lnTo>
                  <a:lnTo>
                    <a:pt x="324" y="288"/>
                  </a:lnTo>
                  <a:lnTo>
                    <a:pt x="162" y="96"/>
                  </a:lnTo>
                  <a:lnTo>
                    <a:pt x="54" y="48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324" y="48"/>
                  </a:lnTo>
                  <a:lnTo>
                    <a:pt x="540" y="48"/>
                  </a:lnTo>
                  <a:lnTo>
                    <a:pt x="702" y="0"/>
                  </a:lnTo>
                  <a:lnTo>
                    <a:pt x="810" y="48"/>
                  </a:lnTo>
                  <a:close/>
                </a:path>
              </a:pathLst>
            </a:custGeom>
            <a:solidFill>
              <a:srgbClr val="FC01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28" name="Oval 8"/>
            <p:cNvSpPr>
              <a:spLocks noChangeArrowheads="1"/>
            </p:cNvSpPr>
            <p:nvPr/>
          </p:nvSpPr>
          <p:spPr bwMode="auto">
            <a:xfrm>
              <a:off x="1035" y="337"/>
              <a:ext cx="3511" cy="2065"/>
            </a:xfrm>
            <a:prstGeom prst="ellipse">
              <a:avLst/>
            </a:prstGeom>
            <a:solidFill>
              <a:srgbClr val="FC01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29" name="Freeform 9"/>
            <p:cNvSpPr>
              <a:spLocks/>
            </p:cNvSpPr>
            <p:nvPr/>
          </p:nvSpPr>
          <p:spPr bwMode="auto">
            <a:xfrm>
              <a:off x="2007" y="2593"/>
              <a:ext cx="432" cy="1632"/>
            </a:xfrm>
            <a:custGeom>
              <a:avLst/>
              <a:gdLst>
                <a:gd name="T0" fmla="*/ 162 w 432"/>
                <a:gd name="T1" fmla="*/ 0 h 1632"/>
                <a:gd name="T2" fmla="*/ 270 w 432"/>
                <a:gd name="T3" fmla="*/ 96 h 1632"/>
                <a:gd name="T4" fmla="*/ 324 w 432"/>
                <a:gd name="T5" fmla="*/ 192 h 1632"/>
                <a:gd name="T6" fmla="*/ 324 w 432"/>
                <a:gd name="T7" fmla="*/ 384 h 1632"/>
                <a:gd name="T8" fmla="*/ 432 w 432"/>
                <a:gd name="T9" fmla="*/ 1536 h 1632"/>
                <a:gd name="T10" fmla="*/ 378 w 432"/>
                <a:gd name="T11" fmla="*/ 1632 h 1632"/>
                <a:gd name="T12" fmla="*/ 324 w 432"/>
                <a:gd name="T13" fmla="*/ 1632 h 1632"/>
                <a:gd name="T14" fmla="*/ 216 w 432"/>
                <a:gd name="T15" fmla="*/ 1440 h 1632"/>
                <a:gd name="T16" fmla="*/ 108 w 432"/>
                <a:gd name="T17" fmla="*/ 1248 h 1632"/>
                <a:gd name="T18" fmla="*/ 0 w 432"/>
                <a:gd name="T19" fmla="*/ 1008 h 1632"/>
                <a:gd name="T20" fmla="*/ 0 w 432"/>
                <a:gd name="T21" fmla="*/ 816 h 1632"/>
                <a:gd name="T22" fmla="*/ 0 w 432"/>
                <a:gd name="T23" fmla="*/ 528 h 1632"/>
                <a:gd name="T24" fmla="*/ 54 w 432"/>
                <a:gd name="T25" fmla="*/ 336 h 1632"/>
                <a:gd name="T26" fmla="*/ 108 w 432"/>
                <a:gd name="T27" fmla="*/ 144 h 1632"/>
                <a:gd name="T28" fmla="*/ 162 w 432"/>
                <a:gd name="T29" fmla="*/ 96 h 1632"/>
                <a:gd name="T30" fmla="*/ 162 w 432"/>
                <a:gd name="T31" fmla="*/ 0 h 16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632"/>
                <a:gd name="T50" fmla="*/ 432 w 432"/>
                <a:gd name="T51" fmla="*/ 1632 h 16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632">
                  <a:moveTo>
                    <a:pt x="162" y="0"/>
                  </a:moveTo>
                  <a:lnTo>
                    <a:pt x="270" y="96"/>
                  </a:lnTo>
                  <a:lnTo>
                    <a:pt x="324" y="192"/>
                  </a:lnTo>
                  <a:lnTo>
                    <a:pt x="324" y="384"/>
                  </a:lnTo>
                  <a:lnTo>
                    <a:pt x="432" y="1536"/>
                  </a:lnTo>
                  <a:lnTo>
                    <a:pt x="378" y="1632"/>
                  </a:lnTo>
                  <a:lnTo>
                    <a:pt x="324" y="1632"/>
                  </a:lnTo>
                  <a:lnTo>
                    <a:pt x="216" y="1440"/>
                  </a:lnTo>
                  <a:lnTo>
                    <a:pt x="108" y="1248"/>
                  </a:lnTo>
                  <a:lnTo>
                    <a:pt x="0" y="1008"/>
                  </a:lnTo>
                  <a:lnTo>
                    <a:pt x="0" y="816"/>
                  </a:lnTo>
                  <a:lnTo>
                    <a:pt x="0" y="528"/>
                  </a:lnTo>
                  <a:lnTo>
                    <a:pt x="54" y="336"/>
                  </a:lnTo>
                  <a:lnTo>
                    <a:pt x="108" y="144"/>
                  </a:lnTo>
                  <a:lnTo>
                    <a:pt x="162" y="96"/>
                  </a:lnTo>
                  <a:lnTo>
                    <a:pt x="162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0" name="Freeform 10"/>
            <p:cNvSpPr>
              <a:spLocks/>
            </p:cNvSpPr>
            <p:nvPr/>
          </p:nvSpPr>
          <p:spPr bwMode="auto">
            <a:xfrm>
              <a:off x="3141" y="2593"/>
              <a:ext cx="432" cy="1632"/>
            </a:xfrm>
            <a:custGeom>
              <a:avLst/>
              <a:gdLst>
                <a:gd name="T0" fmla="*/ 270 w 432"/>
                <a:gd name="T1" fmla="*/ 0 h 1632"/>
                <a:gd name="T2" fmla="*/ 162 w 432"/>
                <a:gd name="T3" fmla="*/ 96 h 1632"/>
                <a:gd name="T4" fmla="*/ 108 w 432"/>
                <a:gd name="T5" fmla="*/ 192 h 1632"/>
                <a:gd name="T6" fmla="*/ 108 w 432"/>
                <a:gd name="T7" fmla="*/ 384 h 1632"/>
                <a:gd name="T8" fmla="*/ 0 w 432"/>
                <a:gd name="T9" fmla="*/ 1536 h 1632"/>
                <a:gd name="T10" fmla="*/ 54 w 432"/>
                <a:gd name="T11" fmla="*/ 1632 h 1632"/>
                <a:gd name="T12" fmla="*/ 108 w 432"/>
                <a:gd name="T13" fmla="*/ 1632 h 1632"/>
                <a:gd name="T14" fmla="*/ 216 w 432"/>
                <a:gd name="T15" fmla="*/ 1440 h 1632"/>
                <a:gd name="T16" fmla="*/ 324 w 432"/>
                <a:gd name="T17" fmla="*/ 1248 h 1632"/>
                <a:gd name="T18" fmla="*/ 432 w 432"/>
                <a:gd name="T19" fmla="*/ 1008 h 1632"/>
                <a:gd name="T20" fmla="*/ 432 w 432"/>
                <a:gd name="T21" fmla="*/ 816 h 1632"/>
                <a:gd name="T22" fmla="*/ 432 w 432"/>
                <a:gd name="T23" fmla="*/ 528 h 1632"/>
                <a:gd name="T24" fmla="*/ 378 w 432"/>
                <a:gd name="T25" fmla="*/ 336 h 1632"/>
                <a:gd name="T26" fmla="*/ 324 w 432"/>
                <a:gd name="T27" fmla="*/ 144 h 1632"/>
                <a:gd name="T28" fmla="*/ 270 w 432"/>
                <a:gd name="T29" fmla="*/ 96 h 1632"/>
                <a:gd name="T30" fmla="*/ 270 w 432"/>
                <a:gd name="T31" fmla="*/ 0 h 16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632"/>
                <a:gd name="T50" fmla="*/ 432 w 432"/>
                <a:gd name="T51" fmla="*/ 1632 h 16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632">
                  <a:moveTo>
                    <a:pt x="270" y="0"/>
                  </a:moveTo>
                  <a:lnTo>
                    <a:pt x="162" y="96"/>
                  </a:lnTo>
                  <a:lnTo>
                    <a:pt x="108" y="192"/>
                  </a:lnTo>
                  <a:lnTo>
                    <a:pt x="108" y="384"/>
                  </a:lnTo>
                  <a:lnTo>
                    <a:pt x="0" y="1536"/>
                  </a:lnTo>
                  <a:lnTo>
                    <a:pt x="54" y="1632"/>
                  </a:lnTo>
                  <a:lnTo>
                    <a:pt x="108" y="1632"/>
                  </a:lnTo>
                  <a:lnTo>
                    <a:pt x="216" y="1440"/>
                  </a:lnTo>
                  <a:lnTo>
                    <a:pt x="324" y="1248"/>
                  </a:lnTo>
                  <a:lnTo>
                    <a:pt x="432" y="1008"/>
                  </a:lnTo>
                  <a:lnTo>
                    <a:pt x="432" y="816"/>
                  </a:lnTo>
                  <a:lnTo>
                    <a:pt x="432" y="528"/>
                  </a:lnTo>
                  <a:lnTo>
                    <a:pt x="378" y="336"/>
                  </a:lnTo>
                  <a:lnTo>
                    <a:pt x="324" y="144"/>
                  </a:lnTo>
                  <a:lnTo>
                    <a:pt x="270" y="96"/>
                  </a:lnTo>
                  <a:lnTo>
                    <a:pt x="27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1" name="Freeform 11"/>
            <p:cNvSpPr>
              <a:spLocks/>
            </p:cNvSpPr>
            <p:nvPr/>
          </p:nvSpPr>
          <p:spPr bwMode="auto">
            <a:xfrm>
              <a:off x="2979" y="2689"/>
              <a:ext cx="162" cy="1488"/>
            </a:xfrm>
            <a:custGeom>
              <a:avLst/>
              <a:gdLst>
                <a:gd name="T0" fmla="*/ 162 w 162"/>
                <a:gd name="T1" fmla="*/ 0 h 1488"/>
                <a:gd name="T2" fmla="*/ 54 w 162"/>
                <a:gd name="T3" fmla="*/ 0 h 1488"/>
                <a:gd name="T4" fmla="*/ 0 w 162"/>
                <a:gd name="T5" fmla="*/ 96 h 1488"/>
                <a:gd name="T6" fmla="*/ 0 w 162"/>
                <a:gd name="T7" fmla="*/ 1200 h 1488"/>
                <a:gd name="T8" fmla="*/ 54 w 162"/>
                <a:gd name="T9" fmla="*/ 1488 h 1488"/>
                <a:gd name="T10" fmla="*/ 54 w 162"/>
                <a:gd name="T11" fmla="*/ 144 h 1488"/>
                <a:gd name="T12" fmla="*/ 108 w 162"/>
                <a:gd name="T13" fmla="*/ 96 h 1488"/>
                <a:gd name="T14" fmla="*/ 108 w 162"/>
                <a:gd name="T15" fmla="*/ 0 h 1488"/>
                <a:gd name="T16" fmla="*/ 162 w 162"/>
                <a:gd name="T17" fmla="*/ 0 h 1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488"/>
                <a:gd name="T29" fmla="*/ 162 w 162"/>
                <a:gd name="T30" fmla="*/ 1488 h 14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488">
                  <a:moveTo>
                    <a:pt x="162" y="0"/>
                  </a:moveTo>
                  <a:lnTo>
                    <a:pt x="54" y="0"/>
                  </a:lnTo>
                  <a:lnTo>
                    <a:pt x="0" y="96"/>
                  </a:lnTo>
                  <a:lnTo>
                    <a:pt x="0" y="1200"/>
                  </a:lnTo>
                  <a:lnTo>
                    <a:pt x="54" y="1488"/>
                  </a:lnTo>
                  <a:lnTo>
                    <a:pt x="54" y="14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5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2" name="Freeform 12"/>
            <p:cNvSpPr>
              <a:spLocks/>
            </p:cNvSpPr>
            <p:nvPr/>
          </p:nvSpPr>
          <p:spPr bwMode="auto">
            <a:xfrm>
              <a:off x="2439" y="2689"/>
              <a:ext cx="162" cy="1488"/>
            </a:xfrm>
            <a:custGeom>
              <a:avLst/>
              <a:gdLst>
                <a:gd name="T0" fmla="*/ 0 w 162"/>
                <a:gd name="T1" fmla="*/ 0 h 1488"/>
                <a:gd name="T2" fmla="*/ 108 w 162"/>
                <a:gd name="T3" fmla="*/ 0 h 1488"/>
                <a:gd name="T4" fmla="*/ 162 w 162"/>
                <a:gd name="T5" fmla="*/ 96 h 1488"/>
                <a:gd name="T6" fmla="*/ 162 w 162"/>
                <a:gd name="T7" fmla="*/ 1200 h 1488"/>
                <a:gd name="T8" fmla="*/ 108 w 162"/>
                <a:gd name="T9" fmla="*/ 1488 h 1488"/>
                <a:gd name="T10" fmla="*/ 108 w 162"/>
                <a:gd name="T11" fmla="*/ 144 h 1488"/>
                <a:gd name="T12" fmla="*/ 54 w 162"/>
                <a:gd name="T13" fmla="*/ 96 h 1488"/>
                <a:gd name="T14" fmla="*/ 54 w 162"/>
                <a:gd name="T15" fmla="*/ 0 h 1488"/>
                <a:gd name="T16" fmla="*/ 0 w 162"/>
                <a:gd name="T17" fmla="*/ 0 h 1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488"/>
                <a:gd name="T29" fmla="*/ 162 w 162"/>
                <a:gd name="T30" fmla="*/ 1488 h 14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488">
                  <a:moveTo>
                    <a:pt x="0" y="0"/>
                  </a:moveTo>
                  <a:lnTo>
                    <a:pt x="108" y="0"/>
                  </a:lnTo>
                  <a:lnTo>
                    <a:pt x="162" y="96"/>
                  </a:lnTo>
                  <a:lnTo>
                    <a:pt x="162" y="1200"/>
                  </a:lnTo>
                  <a:lnTo>
                    <a:pt x="108" y="1488"/>
                  </a:lnTo>
                  <a:lnTo>
                    <a:pt x="108" y="144"/>
                  </a:lnTo>
                  <a:lnTo>
                    <a:pt x="54" y="96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3" name="Rectangle 13"/>
            <p:cNvSpPr>
              <a:spLocks noChangeArrowheads="1"/>
            </p:cNvSpPr>
            <p:nvPr/>
          </p:nvSpPr>
          <p:spPr bwMode="auto">
            <a:xfrm>
              <a:off x="2473" y="2808"/>
              <a:ext cx="54" cy="1344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4" name="Rectangle 14"/>
            <p:cNvSpPr>
              <a:spLocks noChangeArrowheads="1"/>
            </p:cNvSpPr>
            <p:nvPr/>
          </p:nvSpPr>
          <p:spPr bwMode="auto">
            <a:xfrm>
              <a:off x="3046" y="2822"/>
              <a:ext cx="54" cy="1344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5" name="Rectangle 15"/>
            <p:cNvSpPr>
              <a:spLocks noChangeArrowheads="1"/>
            </p:cNvSpPr>
            <p:nvPr/>
          </p:nvSpPr>
          <p:spPr bwMode="auto">
            <a:xfrm>
              <a:off x="1939" y="2138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15" y="3158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411" y="3449"/>
              <a:ext cx="52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2941" y="2906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2911" y="2534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2905" y="3716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2353" y="3758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2431" y="3188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2665" y="3512"/>
              <a:ext cx="5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3025" y="3158"/>
              <a:ext cx="256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5" name="Rectangle 25"/>
            <p:cNvSpPr>
              <a:spLocks noChangeArrowheads="1"/>
            </p:cNvSpPr>
            <p:nvPr/>
          </p:nvSpPr>
          <p:spPr bwMode="auto">
            <a:xfrm>
              <a:off x="4480" y="3437"/>
              <a:ext cx="507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918" name="Rectangle 26"/>
          <p:cNvSpPr>
            <a:spLocks noChangeArrowheads="1"/>
          </p:cNvSpPr>
          <p:nvPr/>
        </p:nvSpPr>
        <p:spPr bwMode="auto">
          <a:xfrm>
            <a:off x="5549900" y="2536825"/>
            <a:ext cx="2903538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latin typeface="Book Antiqua" pitchFamily="18" charset="0"/>
              </a:rPr>
              <a:t>Pressioni maggiori </a:t>
            </a:r>
          </a:p>
          <a:p>
            <a:pPr algn="ctr"/>
            <a:r>
              <a:rPr lang="it-IT" sz="2000" b="1">
                <a:latin typeface="Book Antiqua" pitchFamily="18" charset="0"/>
              </a:rPr>
              <a:t>delle resistenze uretrali</a:t>
            </a:r>
          </a:p>
        </p:txBody>
      </p:sp>
      <p:sp>
        <p:nvSpPr>
          <p:cNvPr id="38919" name="AutoShape 27"/>
          <p:cNvSpPr>
            <a:spLocks noChangeArrowheads="1"/>
          </p:cNvSpPr>
          <p:nvPr/>
        </p:nvSpPr>
        <p:spPr bwMode="auto">
          <a:xfrm>
            <a:off x="6400800" y="1524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0" name="AutoShape 28"/>
          <p:cNvSpPr>
            <a:spLocks noChangeArrowheads="1"/>
          </p:cNvSpPr>
          <p:nvPr/>
        </p:nvSpPr>
        <p:spPr bwMode="auto">
          <a:xfrm rot="4529990">
            <a:off x="8305800" y="3810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 rot="4807990">
            <a:off x="8686800" y="2971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2" name="AutoShape 30"/>
          <p:cNvSpPr>
            <a:spLocks noChangeArrowheads="1"/>
          </p:cNvSpPr>
          <p:nvPr/>
        </p:nvSpPr>
        <p:spPr bwMode="auto">
          <a:xfrm rot="-1773994">
            <a:off x="5257800" y="1828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3" name="AutoShape 31"/>
          <p:cNvSpPr>
            <a:spLocks noChangeArrowheads="1"/>
          </p:cNvSpPr>
          <p:nvPr/>
        </p:nvSpPr>
        <p:spPr bwMode="auto">
          <a:xfrm rot="-6528548">
            <a:off x="5029200" y="3810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4" name="AutoShape 32"/>
          <p:cNvSpPr>
            <a:spLocks noChangeArrowheads="1"/>
          </p:cNvSpPr>
          <p:nvPr/>
        </p:nvSpPr>
        <p:spPr bwMode="auto">
          <a:xfrm rot="-3076922">
            <a:off x="4876800" y="2667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5" name="AutoShape 33"/>
          <p:cNvSpPr>
            <a:spLocks noChangeArrowheads="1"/>
          </p:cNvSpPr>
          <p:nvPr/>
        </p:nvSpPr>
        <p:spPr bwMode="auto">
          <a:xfrm>
            <a:off x="7543800" y="1600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4384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7244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9342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2209800"/>
            <a:ext cx="2057400" cy="2667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" y="392113"/>
            <a:ext cx="8610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3" name="Freeform 7" descr="Gocce"/>
          <p:cNvSpPr>
            <a:spLocks/>
          </p:cNvSpPr>
          <p:nvPr/>
        </p:nvSpPr>
        <p:spPr bwMode="auto">
          <a:xfrm>
            <a:off x="457200" y="3276600"/>
            <a:ext cx="1897063" cy="1468438"/>
          </a:xfrm>
          <a:custGeom>
            <a:avLst/>
            <a:gdLst>
              <a:gd name="T0" fmla="*/ 229679 w 859"/>
              <a:gd name="T1" fmla="*/ 57185 h 719"/>
              <a:gd name="T2" fmla="*/ 600700 w 859"/>
              <a:gd name="T3" fmla="*/ 302265 h 719"/>
              <a:gd name="T4" fmla="*/ 795044 w 859"/>
              <a:gd name="T5" fmla="*/ 375789 h 719"/>
              <a:gd name="T6" fmla="*/ 971720 w 859"/>
              <a:gd name="T7" fmla="*/ 424805 h 719"/>
              <a:gd name="T8" fmla="*/ 1298572 w 859"/>
              <a:gd name="T9" fmla="*/ 334943 h 719"/>
              <a:gd name="T10" fmla="*/ 1448747 w 859"/>
              <a:gd name="T11" fmla="*/ 179725 h 719"/>
              <a:gd name="T12" fmla="*/ 1554753 w 859"/>
              <a:gd name="T13" fmla="*/ 57185 h 719"/>
              <a:gd name="T14" fmla="*/ 1658550 w 859"/>
              <a:gd name="T15" fmla="*/ 18381 h 719"/>
              <a:gd name="T16" fmla="*/ 1817559 w 859"/>
              <a:gd name="T17" fmla="*/ 51058 h 719"/>
              <a:gd name="T18" fmla="*/ 1879395 w 859"/>
              <a:gd name="T19" fmla="*/ 181768 h 719"/>
              <a:gd name="T20" fmla="*/ 1897063 w 859"/>
              <a:gd name="T21" fmla="*/ 271630 h 719"/>
              <a:gd name="T22" fmla="*/ 1826392 w 859"/>
              <a:gd name="T23" fmla="*/ 451356 h 719"/>
              <a:gd name="T24" fmla="*/ 1640882 w 859"/>
              <a:gd name="T25" fmla="*/ 655589 h 719"/>
              <a:gd name="T26" fmla="*/ 1420037 w 859"/>
              <a:gd name="T27" fmla="*/ 818976 h 719"/>
              <a:gd name="T28" fmla="*/ 1234527 w 859"/>
              <a:gd name="T29" fmla="*/ 917008 h 719"/>
              <a:gd name="T30" fmla="*/ 1146188 w 859"/>
              <a:gd name="T31" fmla="*/ 957854 h 719"/>
              <a:gd name="T32" fmla="*/ 1088768 w 859"/>
              <a:gd name="T33" fmla="*/ 1396956 h 719"/>
              <a:gd name="T34" fmla="*/ 876757 w 859"/>
              <a:gd name="T35" fmla="*/ 1384702 h 719"/>
              <a:gd name="T36" fmla="*/ 837005 w 859"/>
              <a:gd name="T37" fmla="*/ 966024 h 719"/>
              <a:gd name="T38" fmla="*/ 675787 w 859"/>
              <a:gd name="T39" fmla="*/ 917008 h 719"/>
              <a:gd name="T40" fmla="*/ 377646 w 859"/>
              <a:gd name="T41" fmla="*/ 810806 h 719"/>
              <a:gd name="T42" fmla="*/ 236305 w 859"/>
              <a:gd name="T43" fmla="*/ 680097 h 719"/>
              <a:gd name="T44" fmla="*/ 130299 w 859"/>
              <a:gd name="T45" fmla="*/ 557557 h 719"/>
              <a:gd name="T46" fmla="*/ 68462 w 859"/>
              <a:gd name="T47" fmla="*/ 443186 h 719"/>
              <a:gd name="T48" fmla="*/ 0 w 859"/>
              <a:gd name="T49" fmla="*/ 220572 h 719"/>
              <a:gd name="T50" fmla="*/ 229679 w 859"/>
              <a:gd name="T51" fmla="*/ 57185 h 7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719"/>
              <a:gd name="T80" fmla="*/ 859 w 859"/>
              <a:gd name="T81" fmla="*/ 719 h 71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719">
                <a:moveTo>
                  <a:pt x="104" y="28"/>
                </a:moveTo>
                <a:cubicBezTo>
                  <a:pt x="158" y="11"/>
                  <a:pt x="206" y="105"/>
                  <a:pt x="272" y="148"/>
                </a:cubicBezTo>
                <a:cubicBezTo>
                  <a:pt x="313" y="175"/>
                  <a:pt x="298" y="163"/>
                  <a:pt x="360" y="184"/>
                </a:cubicBezTo>
                <a:cubicBezTo>
                  <a:pt x="369" y="187"/>
                  <a:pt x="440" y="208"/>
                  <a:pt x="440" y="208"/>
                </a:cubicBezTo>
                <a:cubicBezTo>
                  <a:pt x="507" y="205"/>
                  <a:pt x="524" y="184"/>
                  <a:pt x="588" y="164"/>
                </a:cubicBezTo>
                <a:cubicBezTo>
                  <a:pt x="620" y="128"/>
                  <a:pt x="629" y="115"/>
                  <a:pt x="656" y="88"/>
                </a:cubicBezTo>
                <a:cubicBezTo>
                  <a:pt x="670" y="74"/>
                  <a:pt x="685" y="34"/>
                  <a:pt x="704" y="28"/>
                </a:cubicBezTo>
                <a:cubicBezTo>
                  <a:pt x="731" y="22"/>
                  <a:pt x="731" y="9"/>
                  <a:pt x="751" y="9"/>
                </a:cubicBezTo>
                <a:cubicBezTo>
                  <a:pt x="771" y="9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13" y="649"/>
                  <a:pt x="493" y="684"/>
                </a:cubicBezTo>
                <a:cubicBezTo>
                  <a:pt x="473" y="719"/>
                  <a:pt x="416" y="713"/>
                  <a:pt x="397" y="678"/>
                </a:cubicBezTo>
                <a:cubicBezTo>
                  <a:pt x="397" y="674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71" y="28"/>
                  <a:pt x="104" y="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9944" name="Freeform 8" descr="Gocce"/>
          <p:cNvSpPr>
            <a:spLocks/>
          </p:cNvSpPr>
          <p:nvPr/>
        </p:nvSpPr>
        <p:spPr bwMode="auto">
          <a:xfrm>
            <a:off x="2482850" y="3276600"/>
            <a:ext cx="1897063" cy="1381125"/>
          </a:xfrm>
          <a:custGeom>
            <a:avLst/>
            <a:gdLst>
              <a:gd name="T0" fmla="*/ 114840 w 859"/>
              <a:gd name="T1" fmla="*/ 42905 h 676"/>
              <a:gd name="T2" fmla="*/ 598491 w 859"/>
              <a:gd name="T3" fmla="*/ 114413 h 676"/>
              <a:gd name="T4" fmla="*/ 770751 w 859"/>
              <a:gd name="T5" fmla="*/ 185921 h 676"/>
              <a:gd name="T6" fmla="*/ 828171 w 859"/>
              <a:gd name="T7" fmla="*/ 204308 h 676"/>
              <a:gd name="T8" fmla="*/ 1190358 w 859"/>
              <a:gd name="T9" fmla="*/ 198179 h 676"/>
              <a:gd name="T10" fmla="*/ 1349366 w 859"/>
              <a:gd name="T11" fmla="*/ 114413 h 676"/>
              <a:gd name="T12" fmla="*/ 1523834 w 859"/>
              <a:gd name="T13" fmla="*/ 42905 h 676"/>
              <a:gd name="T14" fmla="*/ 1658550 w 859"/>
              <a:gd name="T15" fmla="*/ 18388 h 676"/>
              <a:gd name="T16" fmla="*/ 1817559 w 859"/>
              <a:gd name="T17" fmla="*/ 51077 h 676"/>
              <a:gd name="T18" fmla="*/ 1879395 w 859"/>
              <a:gd name="T19" fmla="*/ 181835 h 676"/>
              <a:gd name="T20" fmla="*/ 1897063 w 859"/>
              <a:gd name="T21" fmla="*/ 271730 h 676"/>
              <a:gd name="T22" fmla="*/ 1826392 w 859"/>
              <a:gd name="T23" fmla="*/ 451522 h 676"/>
              <a:gd name="T24" fmla="*/ 1640882 w 859"/>
              <a:gd name="T25" fmla="*/ 655830 h 676"/>
              <a:gd name="T26" fmla="*/ 1420037 w 859"/>
              <a:gd name="T27" fmla="*/ 819277 h 676"/>
              <a:gd name="T28" fmla="*/ 1234527 w 859"/>
              <a:gd name="T29" fmla="*/ 917345 h 676"/>
              <a:gd name="T30" fmla="*/ 1146188 w 859"/>
              <a:gd name="T31" fmla="*/ 958206 h 676"/>
              <a:gd name="T32" fmla="*/ 1099811 w 859"/>
              <a:gd name="T33" fmla="*/ 1311660 h 676"/>
              <a:gd name="T34" fmla="*/ 861298 w 859"/>
              <a:gd name="T35" fmla="*/ 1323919 h 676"/>
              <a:gd name="T36" fmla="*/ 837005 w 859"/>
              <a:gd name="T37" fmla="*/ 966379 h 676"/>
              <a:gd name="T38" fmla="*/ 675787 w 859"/>
              <a:gd name="T39" fmla="*/ 917345 h 676"/>
              <a:gd name="T40" fmla="*/ 377646 w 859"/>
              <a:gd name="T41" fmla="*/ 811104 h 676"/>
              <a:gd name="T42" fmla="*/ 236305 w 859"/>
              <a:gd name="T43" fmla="*/ 680347 h 676"/>
              <a:gd name="T44" fmla="*/ 130299 w 859"/>
              <a:gd name="T45" fmla="*/ 557762 h 676"/>
              <a:gd name="T46" fmla="*/ 68462 w 859"/>
              <a:gd name="T47" fmla="*/ 443349 h 676"/>
              <a:gd name="T48" fmla="*/ 0 w 859"/>
              <a:gd name="T49" fmla="*/ 220653 h 676"/>
              <a:gd name="T50" fmla="*/ 114840 w 859"/>
              <a:gd name="T51" fmla="*/ 42905 h 6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676"/>
              <a:gd name="T80" fmla="*/ 859 w 859"/>
              <a:gd name="T81" fmla="*/ 676 h 67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676">
                <a:moveTo>
                  <a:pt x="52" y="21"/>
                </a:moveTo>
                <a:cubicBezTo>
                  <a:pt x="106" y="4"/>
                  <a:pt x="205" y="13"/>
                  <a:pt x="271" y="56"/>
                </a:cubicBezTo>
                <a:cubicBezTo>
                  <a:pt x="312" y="83"/>
                  <a:pt x="287" y="70"/>
                  <a:pt x="349" y="91"/>
                </a:cubicBezTo>
                <a:cubicBezTo>
                  <a:pt x="358" y="94"/>
                  <a:pt x="375" y="100"/>
                  <a:pt x="375" y="100"/>
                </a:cubicBezTo>
                <a:cubicBezTo>
                  <a:pt x="442" y="97"/>
                  <a:pt x="472" y="102"/>
                  <a:pt x="539" y="97"/>
                </a:cubicBezTo>
                <a:cubicBezTo>
                  <a:pt x="588" y="93"/>
                  <a:pt x="584" y="83"/>
                  <a:pt x="611" y="56"/>
                </a:cubicBezTo>
                <a:cubicBezTo>
                  <a:pt x="625" y="42"/>
                  <a:pt x="671" y="27"/>
                  <a:pt x="690" y="21"/>
                </a:cubicBezTo>
                <a:cubicBezTo>
                  <a:pt x="717" y="15"/>
                  <a:pt x="729" y="8"/>
                  <a:pt x="751" y="9"/>
                </a:cubicBezTo>
                <a:cubicBezTo>
                  <a:pt x="773" y="10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19" y="612"/>
                  <a:pt x="498" y="642"/>
                </a:cubicBezTo>
                <a:cubicBezTo>
                  <a:pt x="477" y="672"/>
                  <a:pt x="410" y="676"/>
                  <a:pt x="390" y="648"/>
                </a:cubicBezTo>
                <a:cubicBezTo>
                  <a:pt x="390" y="644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19" y="21"/>
                  <a:pt x="52" y="21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9945" name="Freeform 9" descr="Gocce"/>
          <p:cNvSpPr>
            <a:spLocks/>
          </p:cNvSpPr>
          <p:nvPr/>
        </p:nvSpPr>
        <p:spPr bwMode="auto">
          <a:xfrm>
            <a:off x="4813300" y="3048000"/>
            <a:ext cx="1924050" cy="1714500"/>
          </a:xfrm>
          <a:custGeom>
            <a:avLst/>
            <a:gdLst>
              <a:gd name="T0" fmla="*/ 150812 w 1212"/>
              <a:gd name="T1" fmla="*/ 217487 h 1080"/>
              <a:gd name="T2" fmla="*/ 711200 w 1212"/>
              <a:gd name="T3" fmla="*/ 87312 h 1080"/>
              <a:gd name="T4" fmla="*/ 965200 w 1212"/>
              <a:gd name="T5" fmla="*/ 87312 h 1080"/>
              <a:gd name="T6" fmla="*/ 1155700 w 1212"/>
              <a:gd name="T7" fmla="*/ 100012 h 1080"/>
              <a:gd name="T8" fmla="*/ 1346200 w 1212"/>
              <a:gd name="T9" fmla="*/ 112712 h 1080"/>
              <a:gd name="T10" fmla="*/ 1485900 w 1212"/>
              <a:gd name="T11" fmla="*/ 100012 h 1080"/>
              <a:gd name="T12" fmla="*/ 1546225 w 1212"/>
              <a:gd name="T13" fmla="*/ 160337 h 1080"/>
              <a:gd name="T14" fmla="*/ 1643063 w 1212"/>
              <a:gd name="T15" fmla="*/ 184150 h 1080"/>
              <a:gd name="T16" fmla="*/ 1731963 w 1212"/>
              <a:gd name="T17" fmla="*/ 233362 h 1080"/>
              <a:gd name="T18" fmla="*/ 1784350 w 1212"/>
              <a:gd name="T19" fmla="*/ 266700 h 1080"/>
              <a:gd name="T20" fmla="*/ 1844675 w 1212"/>
              <a:gd name="T21" fmla="*/ 350837 h 1080"/>
              <a:gd name="T22" fmla="*/ 1906588 w 1212"/>
              <a:gd name="T23" fmla="*/ 481012 h 1080"/>
              <a:gd name="T24" fmla="*/ 1924050 w 1212"/>
              <a:gd name="T25" fmla="*/ 571500 h 1080"/>
              <a:gd name="T26" fmla="*/ 1852613 w 1212"/>
              <a:gd name="T27" fmla="*/ 750887 h 1080"/>
              <a:gd name="T28" fmla="*/ 1668463 w 1212"/>
              <a:gd name="T29" fmla="*/ 954087 h 1080"/>
              <a:gd name="T30" fmla="*/ 1446212 w 1212"/>
              <a:gd name="T31" fmla="*/ 1117600 h 1080"/>
              <a:gd name="T32" fmla="*/ 1262062 w 1212"/>
              <a:gd name="T33" fmla="*/ 1216025 h 1080"/>
              <a:gd name="T34" fmla="*/ 1173162 w 1212"/>
              <a:gd name="T35" fmla="*/ 1257300 h 1080"/>
              <a:gd name="T36" fmla="*/ 1127125 w 1212"/>
              <a:gd name="T37" fmla="*/ 1628775 h 1080"/>
              <a:gd name="T38" fmla="*/ 941388 w 1212"/>
              <a:gd name="T39" fmla="*/ 1652588 h 1080"/>
              <a:gd name="T40" fmla="*/ 863600 w 1212"/>
              <a:gd name="T41" fmla="*/ 1265237 h 1080"/>
              <a:gd name="T42" fmla="*/ 701675 w 1212"/>
              <a:gd name="T43" fmla="*/ 1216025 h 1080"/>
              <a:gd name="T44" fmla="*/ 404812 w 1212"/>
              <a:gd name="T45" fmla="*/ 1109662 h 1080"/>
              <a:gd name="T46" fmla="*/ 263525 w 1212"/>
              <a:gd name="T47" fmla="*/ 979487 h 1080"/>
              <a:gd name="T48" fmla="*/ 157162 w 1212"/>
              <a:gd name="T49" fmla="*/ 857250 h 1080"/>
              <a:gd name="T50" fmla="*/ 95250 w 1212"/>
              <a:gd name="T51" fmla="*/ 742950 h 1080"/>
              <a:gd name="T52" fmla="*/ 0 w 1212"/>
              <a:gd name="T53" fmla="*/ 454025 h 1080"/>
              <a:gd name="T54" fmla="*/ 150812 w 1212"/>
              <a:gd name="T55" fmla="*/ 217487 h 10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2"/>
              <a:gd name="T85" fmla="*/ 0 h 1080"/>
              <a:gd name="T86" fmla="*/ 1212 w 1212"/>
              <a:gd name="T87" fmla="*/ 1080 h 10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2" h="1080">
                <a:moveTo>
                  <a:pt x="95" y="137"/>
                </a:moveTo>
                <a:cubicBezTo>
                  <a:pt x="170" y="115"/>
                  <a:pt x="356" y="0"/>
                  <a:pt x="448" y="55"/>
                </a:cubicBezTo>
                <a:cubicBezTo>
                  <a:pt x="505" y="90"/>
                  <a:pt x="522" y="28"/>
                  <a:pt x="608" y="55"/>
                </a:cubicBezTo>
                <a:cubicBezTo>
                  <a:pt x="621" y="59"/>
                  <a:pt x="728" y="63"/>
                  <a:pt x="728" y="63"/>
                </a:cubicBezTo>
                <a:cubicBezTo>
                  <a:pt x="822" y="59"/>
                  <a:pt x="754" y="78"/>
                  <a:pt x="848" y="71"/>
                </a:cubicBezTo>
                <a:cubicBezTo>
                  <a:pt x="916" y="66"/>
                  <a:pt x="898" y="98"/>
                  <a:pt x="936" y="63"/>
                </a:cubicBezTo>
                <a:cubicBezTo>
                  <a:pt x="955" y="61"/>
                  <a:pt x="958" y="92"/>
                  <a:pt x="974" y="101"/>
                </a:cubicBezTo>
                <a:cubicBezTo>
                  <a:pt x="990" y="110"/>
                  <a:pt x="1016" y="109"/>
                  <a:pt x="1035" y="116"/>
                </a:cubicBezTo>
                <a:cubicBezTo>
                  <a:pt x="1073" y="109"/>
                  <a:pt x="1076" y="138"/>
                  <a:pt x="1091" y="147"/>
                </a:cubicBezTo>
                <a:cubicBezTo>
                  <a:pt x="1106" y="156"/>
                  <a:pt x="1113" y="156"/>
                  <a:pt x="1124" y="168"/>
                </a:cubicBezTo>
                <a:cubicBezTo>
                  <a:pt x="1135" y="179"/>
                  <a:pt x="1149" y="199"/>
                  <a:pt x="1162" y="221"/>
                </a:cubicBezTo>
                <a:cubicBezTo>
                  <a:pt x="1194" y="225"/>
                  <a:pt x="1201" y="302"/>
                  <a:pt x="1201" y="303"/>
                </a:cubicBezTo>
                <a:cubicBezTo>
                  <a:pt x="1205" y="315"/>
                  <a:pt x="1212" y="360"/>
                  <a:pt x="1212" y="360"/>
                </a:cubicBezTo>
                <a:cubicBezTo>
                  <a:pt x="1204" y="433"/>
                  <a:pt x="1212" y="375"/>
                  <a:pt x="1167" y="473"/>
                </a:cubicBezTo>
                <a:cubicBezTo>
                  <a:pt x="1145" y="531"/>
                  <a:pt x="1113" y="581"/>
                  <a:pt x="1051" y="601"/>
                </a:cubicBezTo>
                <a:cubicBezTo>
                  <a:pt x="988" y="663"/>
                  <a:pt x="998" y="679"/>
                  <a:pt x="911" y="704"/>
                </a:cubicBezTo>
                <a:cubicBezTo>
                  <a:pt x="879" y="713"/>
                  <a:pt x="795" y="766"/>
                  <a:pt x="795" y="766"/>
                </a:cubicBezTo>
                <a:cubicBezTo>
                  <a:pt x="764" y="793"/>
                  <a:pt x="753" y="755"/>
                  <a:pt x="739" y="792"/>
                </a:cubicBezTo>
                <a:cubicBezTo>
                  <a:pt x="728" y="819"/>
                  <a:pt x="735" y="985"/>
                  <a:pt x="710" y="1026"/>
                </a:cubicBezTo>
                <a:cubicBezTo>
                  <a:pt x="685" y="1067"/>
                  <a:pt x="621" y="1080"/>
                  <a:pt x="593" y="1041"/>
                </a:cubicBezTo>
                <a:cubicBezTo>
                  <a:pt x="593" y="1036"/>
                  <a:pt x="569" y="820"/>
                  <a:pt x="544" y="797"/>
                </a:cubicBezTo>
                <a:cubicBezTo>
                  <a:pt x="537" y="791"/>
                  <a:pt x="456" y="770"/>
                  <a:pt x="442" y="766"/>
                </a:cubicBezTo>
                <a:cubicBezTo>
                  <a:pt x="359" y="743"/>
                  <a:pt x="327" y="743"/>
                  <a:pt x="255" y="699"/>
                </a:cubicBezTo>
                <a:cubicBezTo>
                  <a:pt x="202" y="675"/>
                  <a:pt x="180" y="640"/>
                  <a:pt x="166" y="617"/>
                </a:cubicBezTo>
                <a:cubicBezTo>
                  <a:pt x="143" y="627"/>
                  <a:pt x="106" y="550"/>
                  <a:pt x="99" y="540"/>
                </a:cubicBezTo>
                <a:cubicBezTo>
                  <a:pt x="93" y="531"/>
                  <a:pt x="68" y="475"/>
                  <a:pt x="60" y="468"/>
                </a:cubicBezTo>
                <a:cubicBezTo>
                  <a:pt x="35" y="388"/>
                  <a:pt x="22" y="366"/>
                  <a:pt x="0" y="286"/>
                </a:cubicBezTo>
                <a:cubicBezTo>
                  <a:pt x="14" y="147"/>
                  <a:pt x="188" y="137"/>
                  <a:pt x="95" y="13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9946" name="Freeform 10" descr="Gocce"/>
          <p:cNvSpPr>
            <a:spLocks/>
          </p:cNvSpPr>
          <p:nvPr/>
        </p:nvSpPr>
        <p:spPr bwMode="auto">
          <a:xfrm>
            <a:off x="7010400" y="3352800"/>
            <a:ext cx="1897063" cy="1366838"/>
          </a:xfrm>
          <a:custGeom>
            <a:avLst/>
            <a:gdLst>
              <a:gd name="T0" fmla="*/ 229679 w 859"/>
              <a:gd name="T1" fmla="*/ 57207 h 669"/>
              <a:gd name="T2" fmla="*/ 600700 w 859"/>
              <a:gd name="T3" fmla="*/ 302380 h 669"/>
              <a:gd name="T4" fmla="*/ 795044 w 859"/>
              <a:gd name="T5" fmla="*/ 375932 h 669"/>
              <a:gd name="T6" fmla="*/ 971720 w 859"/>
              <a:gd name="T7" fmla="*/ 424966 h 669"/>
              <a:gd name="T8" fmla="*/ 1298572 w 859"/>
              <a:gd name="T9" fmla="*/ 335069 h 669"/>
              <a:gd name="T10" fmla="*/ 1448747 w 859"/>
              <a:gd name="T11" fmla="*/ 179793 h 669"/>
              <a:gd name="T12" fmla="*/ 1554753 w 859"/>
              <a:gd name="T13" fmla="*/ 57207 h 669"/>
              <a:gd name="T14" fmla="*/ 1658550 w 859"/>
              <a:gd name="T15" fmla="*/ 18388 h 669"/>
              <a:gd name="T16" fmla="*/ 1817559 w 859"/>
              <a:gd name="T17" fmla="*/ 51078 h 669"/>
              <a:gd name="T18" fmla="*/ 1879395 w 859"/>
              <a:gd name="T19" fmla="*/ 181836 h 669"/>
              <a:gd name="T20" fmla="*/ 1897063 w 859"/>
              <a:gd name="T21" fmla="*/ 271733 h 669"/>
              <a:gd name="T22" fmla="*/ 1826392 w 859"/>
              <a:gd name="T23" fmla="*/ 451526 h 669"/>
              <a:gd name="T24" fmla="*/ 1640882 w 859"/>
              <a:gd name="T25" fmla="*/ 655837 h 669"/>
              <a:gd name="T26" fmla="*/ 1420037 w 859"/>
              <a:gd name="T27" fmla="*/ 819286 h 669"/>
              <a:gd name="T28" fmla="*/ 1234527 w 859"/>
              <a:gd name="T29" fmla="*/ 917355 h 669"/>
              <a:gd name="T30" fmla="*/ 1146188 w 859"/>
              <a:gd name="T31" fmla="*/ 958217 h 669"/>
              <a:gd name="T32" fmla="*/ 1126312 w 859"/>
              <a:gd name="T33" fmla="*/ 1299416 h 669"/>
              <a:gd name="T34" fmla="*/ 927551 w 859"/>
              <a:gd name="T35" fmla="*/ 1311674 h 669"/>
              <a:gd name="T36" fmla="*/ 837005 w 859"/>
              <a:gd name="T37" fmla="*/ 966389 h 669"/>
              <a:gd name="T38" fmla="*/ 675787 w 859"/>
              <a:gd name="T39" fmla="*/ 917355 h 669"/>
              <a:gd name="T40" fmla="*/ 377646 w 859"/>
              <a:gd name="T41" fmla="*/ 811113 h 669"/>
              <a:gd name="T42" fmla="*/ 236305 w 859"/>
              <a:gd name="T43" fmla="*/ 680354 h 669"/>
              <a:gd name="T44" fmla="*/ 130299 w 859"/>
              <a:gd name="T45" fmla="*/ 557768 h 669"/>
              <a:gd name="T46" fmla="*/ 68462 w 859"/>
              <a:gd name="T47" fmla="*/ 443354 h 669"/>
              <a:gd name="T48" fmla="*/ 0 w 859"/>
              <a:gd name="T49" fmla="*/ 220655 h 669"/>
              <a:gd name="T50" fmla="*/ 229679 w 859"/>
              <a:gd name="T51" fmla="*/ 57207 h 6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9"/>
              <a:gd name="T79" fmla="*/ 0 h 669"/>
              <a:gd name="T80" fmla="*/ 859 w 859"/>
              <a:gd name="T81" fmla="*/ 669 h 6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9" h="669">
                <a:moveTo>
                  <a:pt x="104" y="28"/>
                </a:moveTo>
                <a:cubicBezTo>
                  <a:pt x="158" y="11"/>
                  <a:pt x="206" y="105"/>
                  <a:pt x="272" y="148"/>
                </a:cubicBezTo>
                <a:cubicBezTo>
                  <a:pt x="313" y="175"/>
                  <a:pt x="298" y="163"/>
                  <a:pt x="360" y="184"/>
                </a:cubicBezTo>
                <a:cubicBezTo>
                  <a:pt x="369" y="187"/>
                  <a:pt x="440" y="208"/>
                  <a:pt x="440" y="208"/>
                </a:cubicBezTo>
                <a:cubicBezTo>
                  <a:pt x="507" y="205"/>
                  <a:pt x="524" y="184"/>
                  <a:pt x="588" y="164"/>
                </a:cubicBezTo>
                <a:cubicBezTo>
                  <a:pt x="620" y="128"/>
                  <a:pt x="629" y="115"/>
                  <a:pt x="656" y="88"/>
                </a:cubicBezTo>
                <a:cubicBezTo>
                  <a:pt x="670" y="74"/>
                  <a:pt x="685" y="34"/>
                  <a:pt x="704" y="28"/>
                </a:cubicBezTo>
                <a:cubicBezTo>
                  <a:pt x="731" y="22"/>
                  <a:pt x="731" y="9"/>
                  <a:pt x="751" y="9"/>
                </a:cubicBezTo>
                <a:cubicBezTo>
                  <a:pt x="771" y="9"/>
                  <a:pt x="806" y="12"/>
                  <a:pt x="823" y="25"/>
                </a:cubicBezTo>
                <a:cubicBezTo>
                  <a:pt x="846" y="28"/>
                  <a:pt x="851" y="88"/>
                  <a:pt x="851" y="89"/>
                </a:cubicBezTo>
                <a:cubicBezTo>
                  <a:pt x="854" y="98"/>
                  <a:pt x="859" y="133"/>
                  <a:pt x="859" y="133"/>
                </a:cubicBezTo>
                <a:cubicBezTo>
                  <a:pt x="853" y="190"/>
                  <a:pt x="859" y="145"/>
                  <a:pt x="827" y="221"/>
                </a:cubicBezTo>
                <a:cubicBezTo>
                  <a:pt x="811" y="266"/>
                  <a:pt x="788" y="305"/>
                  <a:pt x="743" y="321"/>
                </a:cubicBezTo>
                <a:cubicBezTo>
                  <a:pt x="698" y="369"/>
                  <a:pt x="705" y="381"/>
                  <a:pt x="643" y="401"/>
                </a:cubicBezTo>
                <a:cubicBezTo>
                  <a:pt x="620" y="408"/>
                  <a:pt x="559" y="449"/>
                  <a:pt x="559" y="449"/>
                </a:cubicBezTo>
                <a:cubicBezTo>
                  <a:pt x="537" y="470"/>
                  <a:pt x="529" y="440"/>
                  <a:pt x="519" y="469"/>
                </a:cubicBezTo>
                <a:cubicBezTo>
                  <a:pt x="511" y="490"/>
                  <a:pt x="526" y="607"/>
                  <a:pt x="510" y="636"/>
                </a:cubicBezTo>
                <a:cubicBezTo>
                  <a:pt x="494" y="665"/>
                  <a:pt x="442" y="669"/>
                  <a:pt x="420" y="642"/>
                </a:cubicBezTo>
                <a:cubicBezTo>
                  <a:pt x="420" y="638"/>
                  <a:pt x="397" y="491"/>
                  <a:pt x="379" y="473"/>
                </a:cubicBezTo>
                <a:cubicBezTo>
                  <a:pt x="374" y="468"/>
                  <a:pt x="316" y="452"/>
                  <a:pt x="306" y="449"/>
                </a:cubicBezTo>
                <a:cubicBezTo>
                  <a:pt x="246" y="431"/>
                  <a:pt x="223" y="431"/>
                  <a:pt x="171" y="397"/>
                </a:cubicBezTo>
                <a:cubicBezTo>
                  <a:pt x="133" y="378"/>
                  <a:pt x="117" y="351"/>
                  <a:pt x="107" y="333"/>
                </a:cubicBezTo>
                <a:cubicBezTo>
                  <a:pt x="91" y="341"/>
                  <a:pt x="64" y="281"/>
                  <a:pt x="59" y="273"/>
                </a:cubicBezTo>
                <a:cubicBezTo>
                  <a:pt x="55" y="266"/>
                  <a:pt x="37" y="223"/>
                  <a:pt x="31" y="217"/>
                </a:cubicBezTo>
                <a:cubicBezTo>
                  <a:pt x="13" y="155"/>
                  <a:pt x="16" y="170"/>
                  <a:pt x="0" y="108"/>
                </a:cubicBezTo>
                <a:cubicBezTo>
                  <a:pt x="10" y="0"/>
                  <a:pt x="171" y="28"/>
                  <a:pt x="104" y="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762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381000" y="620713"/>
            <a:ext cx="8305800" cy="1447800"/>
          </a:xfrm>
          <a:custGeom>
            <a:avLst/>
            <a:gdLst>
              <a:gd name="T0" fmla="*/ 0 w 5232"/>
              <a:gd name="T1" fmla="*/ 1447800 h 912"/>
              <a:gd name="T2" fmla="*/ 4143375 w 5232"/>
              <a:gd name="T3" fmla="*/ 1447800 h 912"/>
              <a:gd name="T4" fmla="*/ 4202112 w 5232"/>
              <a:gd name="T5" fmla="*/ 1357313 h 912"/>
              <a:gd name="T6" fmla="*/ 4227512 w 5232"/>
              <a:gd name="T7" fmla="*/ 1262063 h 912"/>
              <a:gd name="T8" fmla="*/ 4254500 w 5232"/>
              <a:gd name="T9" fmla="*/ 1190625 h 912"/>
              <a:gd name="T10" fmla="*/ 4281487 w 5232"/>
              <a:gd name="T11" fmla="*/ 1119188 h 912"/>
              <a:gd name="T12" fmla="*/ 4306887 w 5232"/>
              <a:gd name="T13" fmla="*/ 1047750 h 912"/>
              <a:gd name="T14" fmla="*/ 4333875 w 5232"/>
              <a:gd name="T15" fmla="*/ 976313 h 912"/>
              <a:gd name="T16" fmla="*/ 4360862 w 5232"/>
              <a:gd name="T17" fmla="*/ 904875 h 912"/>
              <a:gd name="T18" fmla="*/ 4386262 w 5232"/>
              <a:gd name="T19" fmla="*/ 833438 h 912"/>
              <a:gd name="T20" fmla="*/ 4413250 w 5232"/>
              <a:gd name="T21" fmla="*/ 762000 h 912"/>
              <a:gd name="T22" fmla="*/ 4413250 w 5232"/>
              <a:gd name="T23" fmla="*/ 690563 h 912"/>
              <a:gd name="T24" fmla="*/ 4440237 w 5232"/>
              <a:gd name="T25" fmla="*/ 619125 h 912"/>
              <a:gd name="T26" fmla="*/ 4465637 w 5232"/>
              <a:gd name="T27" fmla="*/ 547688 h 912"/>
              <a:gd name="T28" fmla="*/ 4492625 w 5232"/>
              <a:gd name="T29" fmla="*/ 476250 h 912"/>
              <a:gd name="T30" fmla="*/ 4519612 w 5232"/>
              <a:gd name="T31" fmla="*/ 404812 h 912"/>
              <a:gd name="T32" fmla="*/ 4545012 w 5232"/>
              <a:gd name="T33" fmla="*/ 333375 h 912"/>
              <a:gd name="T34" fmla="*/ 4597400 w 5232"/>
              <a:gd name="T35" fmla="*/ 261938 h 912"/>
              <a:gd name="T36" fmla="*/ 4624387 w 5232"/>
              <a:gd name="T37" fmla="*/ 190500 h 912"/>
              <a:gd name="T38" fmla="*/ 4651375 w 5232"/>
              <a:gd name="T39" fmla="*/ 119063 h 912"/>
              <a:gd name="T40" fmla="*/ 4730750 w 5232"/>
              <a:gd name="T41" fmla="*/ 95250 h 912"/>
              <a:gd name="T42" fmla="*/ 4889500 w 5232"/>
              <a:gd name="T43" fmla="*/ 23812 h 912"/>
              <a:gd name="T44" fmla="*/ 4968875 w 5232"/>
              <a:gd name="T45" fmla="*/ 0 h 912"/>
              <a:gd name="T46" fmla="*/ 5046662 w 5232"/>
              <a:gd name="T47" fmla="*/ 0 h 912"/>
              <a:gd name="T48" fmla="*/ 5126037 w 5232"/>
              <a:gd name="T49" fmla="*/ 0 h 912"/>
              <a:gd name="T50" fmla="*/ 5205412 w 5232"/>
              <a:gd name="T51" fmla="*/ 0 h 912"/>
              <a:gd name="T52" fmla="*/ 5284787 w 5232"/>
              <a:gd name="T53" fmla="*/ 0 h 912"/>
              <a:gd name="T54" fmla="*/ 5364162 w 5232"/>
              <a:gd name="T55" fmla="*/ 0 h 912"/>
              <a:gd name="T56" fmla="*/ 5443537 w 5232"/>
              <a:gd name="T57" fmla="*/ 23812 h 912"/>
              <a:gd name="T58" fmla="*/ 5522912 w 5232"/>
              <a:gd name="T59" fmla="*/ 47625 h 912"/>
              <a:gd name="T60" fmla="*/ 5681662 w 5232"/>
              <a:gd name="T61" fmla="*/ 95250 h 912"/>
              <a:gd name="T62" fmla="*/ 5761037 w 5232"/>
              <a:gd name="T63" fmla="*/ 166688 h 912"/>
              <a:gd name="T64" fmla="*/ 5840412 w 5232"/>
              <a:gd name="T65" fmla="*/ 261938 h 912"/>
              <a:gd name="T66" fmla="*/ 5919787 w 5232"/>
              <a:gd name="T67" fmla="*/ 333375 h 912"/>
              <a:gd name="T68" fmla="*/ 5972174 w 5232"/>
              <a:gd name="T69" fmla="*/ 404812 h 912"/>
              <a:gd name="T70" fmla="*/ 6038849 w 5232"/>
              <a:gd name="T71" fmla="*/ 512763 h 912"/>
              <a:gd name="T72" fmla="*/ 6124574 w 5232"/>
              <a:gd name="T73" fmla="*/ 636588 h 912"/>
              <a:gd name="T74" fmla="*/ 6200774 w 5232"/>
              <a:gd name="T75" fmla="*/ 779462 h 912"/>
              <a:gd name="T76" fmla="*/ 6315074 w 5232"/>
              <a:gd name="T77" fmla="*/ 903288 h 912"/>
              <a:gd name="T78" fmla="*/ 6438899 w 5232"/>
              <a:gd name="T79" fmla="*/ 1055688 h 912"/>
              <a:gd name="T80" fmla="*/ 6562726 w 5232"/>
              <a:gd name="T81" fmla="*/ 1169988 h 912"/>
              <a:gd name="T82" fmla="*/ 6705601 w 5232"/>
              <a:gd name="T83" fmla="*/ 1303338 h 912"/>
              <a:gd name="T84" fmla="*/ 7064375 w 5232"/>
              <a:gd name="T85" fmla="*/ 1397000 h 912"/>
              <a:gd name="T86" fmla="*/ 8305800 w 5232"/>
              <a:gd name="T87" fmla="*/ 1379538 h 912"/>
              <a:gd name="T88" fmla="*/ 0 w 5232"/>
              <a:gd name="T89" fmla="*/ 1447800 h 9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232"/>
              <a:gd name="T136" fmla="*/ 0 h 912"/>
              <a:gd name="T137" fmla="*/ 5232 w 5232"/>
              <a:gd name="T138" fmla="*/ 912 h 9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232" h="912">
                <a:moveTo>
                  <a:pt x="0" y="912"/>
                </a:moveTo>
                <a:lnTo>
                  <a:pt x="2610" y="912"/>
                </a:lnTo>
                <a:lnTo>
                  <a:pt x="2647" y="855"/>
                </a:lnTo>
                <a:lnTo>
                  <a:pt x="2663" y="795"/>
                </a:lnTo>
                <a:lnTo>
                  <a:pt x="2680" y="750"/>
                </a:lnTo>
                <a:lnTo>
                  <a:pt x="2697" y="705"/>
                </a:lnTo>
                <a:lnTo>
                  <a:pt x="2713" y="660"/>
                </a:lnTo>
                <a:lnTo>
                  <a:pt x="2730" y="615"/>
                </a:lnTo>
                <a:lnTo>
                  <a:pt x="2747" y="570"/>
                </a:lnTo>
                <a:lnTo>
                  <a:pt x="2763" y="525"/>
                </a:lnTo>
                <a:lnTo>
                  <a:pt x="2780" y="480"/>
                </a:lnTo>
                <a:lnTo>
                  <a:pt x="2780" y="435"/>
                </a:lnTo>
                <a:lnTo>
                  <a:pt x="2797" y="390"/>
                </a:lnTo>
                <a:lnTo>
                  <a:pt x="2813" y="345"/>
                </a:lnTo>
                <a:lnTo>
                  <a:pt x="2830" y="300"/>
                </a:lnTo>
                <a:lnTo>
                  <a:pt x="2847" y="255"/>
                </a:lnTo>
                <a:lnTo>
                  <a:pt x="2863" y="210"/>
                </a:lnTo>
                <a:lnTo>
                  <a:pt x="2896" y="165"/>
                </a:lnTo>
                <a:lnTo>
                  <a:pt x="2913" y="120"/>
                </a:lnTo>
                <a:lnTo>
                  <a:pt x="2930" y="75"/>
                </a:lnTo>
                <a:lnTo>
                  <a:pt x="2980" y="60"/>
                </a:lnTo>
                <a:lnTo>
                  <a:pt x="3080" y="15"/>
                </a:lnTo>
                <a:lnTo>
                  <a:pt x="3130" y="0"/>
                </a:lnTo>
                <a:lnTo>
                  <a:pt x="3179" y="0"/>
                </a:lnTo>
                <a:lnTo>
                  <a:pt x="3229" y="0"/>
                </a:lnTo>
                <a:lnTo>
                  <a:pt x="3279" y="0"/>
                </a:lnTo>
                <a:lnTo>
                  <a:pt x="3329" y="0"/>
                </a:lnTo>
                <a:lnTo>
                  <a:pt x="3379" y="0"/>
                </a:lnTo>
                <a:lnTo>
                  <a:pt x="3429" y="15"/>
                </a:lnTo>
                <a:lnTo>
                  <a:pt x="3479" y="30"/>
                </a:lnTo>
                <a:lnTo>
                  <a:pt x="3579" y="60"/>
                </a:lnTo>
                <a:lnTo>
                  <a:pt x="3629" y="105"/>
                </a:lnTo>
                <a:lnTo>
                  <a:pt x="3679" y="165"/>
                </a:lnTo>
                <a:lnTo>
                  <a:pt x="3729" y="210"/>
                </a:lnTo>
                <a:lnTo>
                  <a:pt x="3762" y="255"/>
                </a:lnTo>
                <a:lnTo>
                  <a:pt x="3804" y="323"/>
                </a:lnTo>
                <a:lnTo>
                  <a:pt x="3858" y="401"/>
                </a:lnTo>
                <a:lnTo>
                  <a:pt x="3906" y="491"/>
                </a:lnTo>
                <a:lnTo>
                  <a:pt x="3978" y="569"/>
                </a:lnTo>
                <a:lnTo>
                  <a:pt x="4056" y="665"/>
                </a:lnTo>
                <a:lnTo>
                  <a:pt x="4134" y="737"/>
                </a:lnTo>
                <a:lnTo>
                  <a:pt x="4224" y="821"/>
                </a:lnTo>
                <a:lnTo>
                  <a:pt x="4450" y="880"/>
                </a:lnTo>
                <a:lnTo>
                  <a:pt x="5232" y="869"/>
                </a:lnTo>
                <a:lnTo>
                  <a:pt x="0" y="912"/>
                </a:lnTo>
                <a:close/>
              </a:path>
            </a:pathLst>
          </a:custGeom>
          <a:noFill/>
          <a:ln w="50800" cap="rnd" cmpd="sng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1165225" y="925513"/>
            <a:ext cx="2263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di riempimento</a:t>
            </a: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4419600" y="0"/>
            <a:ext cx="22653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FFFF00"/>
                </a:solidFill>
              </a:rPr>
              <a:t>Fase di svuotamento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5400000">
            <a:off x="-654843" y="1100931"/>
            <a:ext cx="16113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it-IT" sz="1400" b="1">
                <a:solidFill>
                  <a:srgbClr val="FFFFFF"/>
                </a:solidFill>
              </a:rPr>
              <a:t>Pressione vescicale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3810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Riempimento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vescicale</a:t>
            </a: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 rot="16200000" flipH="1">
            <a:off x="23685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 rot="16200000" flipH="1">
            <a:off x="12192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rot="16200000" flipH="1">
            <a:off x="40449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 rot="16200000" flipH="1">
            <a:off x="7245350" y="1922463"/>
            <a:ext cx="1397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6499225" y="849313"/>
            <a:ext cx="2263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it-IT" sz="20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di riempimento</a:t>
            </a: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685800" y="620713"/>
            <a:ext cx="152400" cy="1143000"/>
          </a:xfrm>
          <a:prstGeom prst="upArrow">
            <a:avLst>
              <a:gd name="adj1" fmla="val 50000"/>
              <a:gd name="adj2" fmla="val 187500"/>
            </a:avLst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 rot="16200000" flipH="1">
            <a:off x="32766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 rot="16200000" flipH="1">
            <a:off x="55626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 rot="16200000" flipH="1">
            <a:off x="7772400" y="2209800"/>
            <a:ext cx="457200" cy="609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8143875" y="1990725"/>
            <a:ext cx="647700" cy="9525"/>
          </a:xfrm>
          <a:custGeom>
            <a:avLst/>
            <a:gdLst>
              <a:gd name="T0" fmla="*/ 0 w 408"/>
              <a:gd name="T1" fmla="*/ 0 h 6"/>
              <a:gd name="T2" fmla="*/ 647700 w 408"/>
              <a:gd name="T3" fmla="*/ 9525 h 6"/>
              <a:gd name="T4" fmla="*/ 0 60000 65536"/>
              <a:gd name="T5" fmla="*/ 0 60000 65536"/>
              <a:gd name="T6" fmla="*/ 0 w 408"/>
              <a:gd name="T7" fmla="*/ 0 h 6"/>
              <a:gd name="T8" fmla="*/ 408 w 40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8" h="6">
                <a:moveTo>
                  <a:pt x="0" y="0"/>
                </a:moveTo>
                <a:lnTo>
                  <a:pt x="408" y="6"/>
                </a:lnTo>
              </a:path>
            </a:pathLst>
          </a:custGeom>
          <a:noFill/>
          <a:ln w="38100" cmpd="sng">
            <a:solidFill>
              <a:srgbClr val="0099CC"/>
            </a:solidFill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86394" name="Rectangle 26"/>
          <p:cNvSpPr>
            <a:spLocks noChangeArrowheads="1"/>
          </p:cNvSpPr>
          <p:nvPr/>
        </p:nvSpPr>
        <p:spPr bwMode="auto">
          <a:xfrm>
            <a:off x="46482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Normale desiderio minzionale</a:t>
            </a:r>
          </a:p>
        </p:txBody>
      </p: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2362200" y="4860925"/>
            <a:ext cx="2057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Primo stimolo</a:t>
            </a: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6934200" y="4860925"/>
            <a:ext cx="2057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Riempimento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latin typeface="Comic Sans MS" pitchFamily="66" charset="0"/>
              </a:rPr>
              <a:t>vescicale</a:t>
            </a:r>
          </a:p>
        </p:txBody>
      </p:sp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381000" y="5470525"/>
            <a:ext cx="1905000" cy="10668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</a:t>
            </a:r>
          </a:p>
        </p:txBody>
      </p:sp>
      <p:sp>
        <p:nvSpPr>
          <p:cNvPr id="186398" name="Rectangle 30"/>
          <p:cNvSpPr>
            <a:spLocks noChangeArrowheads="1"/>
          </p:cNvSpPr>
          <p:nvPr/>
        </p:nvSpPr>
        <p:spPr bwMode="auto">
          <a:xfrm>
            <a:off x="4724400" y="5470525"/>
            <a:ext cx="1905000" cy="10668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contrae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rilassa</a:t>
            </a:r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>
            <a:off x="2514600" y="5470525"/>
            <a:ext cx="1905000" cy="13112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 ulteriormente</a:t>
            </a:r>
          </a:p>
        </p:txBody>
      </p:sp>
      <p:sp>
        <p:nvSpPr>
          <p:cNvPr id="186400" name="Rectangle 32"/>
          <p:cNvSpPr>
            <a:spLocks noChangeArrowheads="1"/>
          </p:cNvSpPr>
          <p:nvPr/>
        </p:nvSpPr>
        <p:spPr bwMode="auto">
          <a:xfrm>
            <a:off x="7010400" y="5486400"/>
            <a:ext cx="1905000" cy="1066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Detrusore si rilassa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 algn="ctr" defTabSz="762000" eaLnBrk="0" hangingPunct="0"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Uretra si contrae</a:t>
            </a:r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22860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22860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44958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44958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6781800" y="56388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6781800" y="6096000"/>
            <a:ext cx="1524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Neurofisiologia della minzione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8229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200" smtClean="0"/>
              <a:t>La distensione della vescica raggiunge il proprio limite variabile da soggetto a soggetto con stimolazione dei pressocettori e innesco del riflesso uretro-vescicale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smtClean="0"/>
              <a:t> Genesi di impulsi che raggiungono il nevrasse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smtClean="0"/>
              <a:t>Dal nevrasse al centro della minzione localizzato nel ponte.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smtClean="0"/>
              <a:t>Dal centro pontino della minzione lo stimolo raggiunge il SNC.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200" smtClean="0"/>
          </a:p>
        </p:txBody>
      </p:sp>
      <p:pic>
        <p:nvPicPr>
          <p:cNvPr id="40964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716338"/>
            <a:ext cx="5795962" cy="3141662"/>
          </a:xfrm>
          <a:noFill/>
        </p:spPr>
      </p:pic>
      <p:pic>
        <p:nvPicPr>
          <p:cNvPr id="40965" name="Picture 16" descr="foto9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4292600"/>
            <a:ext cx="2159000" cy="2209800"/>
          </a:xfrm>
          <a:noFill/>
          <a:ln w="57150" cmpd="thinThick">
            <a:solidFill>
              <a:srgbClr val="CC0000"/>
            </a:solidFill>
          </a:ln>
        </p:spPr>
      </p:pic>
      <p:sp>
        <p:nvSpPr>
          <p:cNvPr id="40966" name="AutoShape 17"/>
          <p:cNvSpPr>
            <a:spLocks noChangeArrowheads="1"/>
          </p:cNvSpPr>
          <p:nvPr/>
        </p:nvSpPr>
        <p:spPr bwMode="auto">
          <a:xfrm rot="330941">
            <a:off x="1979613" y="5589588"/>
            <a:ext cx="4983162" cy="144462"/>
          </a:xfrm>
          <a:prstGeom prst="rightArrow">
            <a:avLst>
              <a:gd name="adj1" fmla="val 50000"/>
              <a:gd name="adj2" fmla="val 86236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7" name="Text Box 18"/>
          <p:cNvSpPr txBox="1">
            <a:spLocks noChangeArrowheads="1"/>
          </p:cNvSpPr>
          <p:nvPr/>
        </p:nvSpPr>
        <p:spPr bwMode="auto">
          <a:xfrm>
            <a:off x="3348038" y="6491288"/>
            <a:ext cx="3024187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0000"/>
                </a:solidFill>
              </a:rPr>
              <a:t>Centro pontino della minzione</a:t>
            </a:r>
          </a:p>
        </p:txBody>
      </p:sp>
      <p:sp>
        <p:nvSpPr>
          <p:cNvPr id="40968" name="AutoShape 19"/>
          <p:cNvSpPr>
            <a:spLocks noChangeArrowheads="1"/>
          </p:cNvSpPr>
          <p:nvPr/>
        </p:nvSpPr>
        <p:spPr bwMode="auto">
          <a:xfrm rot="8916869" flipH="1" flipV="1">
            <a:off x="5783263" y="6196013"/>
            <a:ext cx="1179512" cy="144462"/>
          </a:xfrm>
          <a:prstGeom prst="rightArrow">
            <a:avLst>
              <a:gd name="adj1" fmla="val 50000"/>
              <a:gd name="adj2" fmla="val 2041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9" name="AutoShape 20"/>
          <p:cNvSpPr>
            <a:spLocks noChangeArrowheads="1"/>
          </p:cNvSpPr>
          <p:nvPr/>
        </p:nvSpPr>
        <p:spPr bwMode="auto">
          <a:xfrm rot="2999641" flipH="1" flipV="1">
            <a:off x="5566569" y="4955381"/>
            <a:ext cx="1755775" cy="144463"/>
          </a:xfrm>
          <a:prstGeom prst="rightArrow">
            <a:avLst>
              <a:gd name="adj1" fmla="val 50000"/>
              <a:gd name="adj2" fmla="val 30384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70" name="AutoShape 21"/>
          <p:cNvSpPr>
            <a:spLocks noChangeArrowheads="1"/>
          </p:cNvSpPr>
          <p:nvPr/>
        </p:nvSpPr>
        <p:spPr bwMode="auto">
          <a:xfrm rot="5400000">
            <a:off x="8071644" y="794544"/>
            <a:ext cx="792163" cy="733425"/>
          </a:xfrm>
          <a:prstGeom prst="curvedDownArrow">
            <a:avLst>
              <a:gd name="adj1" fmla="val 21602"/>
              <a:gd name="adj2" fmla="val 43203"/>
              <a:gd name="adj3" fmla="val 3333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71" name="AutoShape 22"/>
          <p:cNvSpPr>
            <a:spLocks noChangeArrowheads="1"/>
          </p:cNvSpPr>
          <p:nvPr/>
        </p:nvSpPr>
        <p:spPr bwMode="auto">
          <a:xfrm rot="5400000">
            <a:off x="8071645" y="1802606"/>
            <a:ext cx="792162" cy="733425"/>
          </a:xfrm>
          <a:prstGeom prst="curvedDownArrow">
            <a:avLst>
              <a:gd name="adj1" fmla="val 21602"/>
              <a:gd name="adj2" fmla="val 43203"/>
              <a:gd name="adj3" fmla="val 3333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72" name="AutoShape 23"/>
          <p:cNvSpPr>
            <a:spLocks noChangeArrowheads="1"/>
          </p:cNvSpPr>
          <p:nvPr/>
        </p:nvSpPr>
        <p:spPr bwMode="auto">
          <a:xfrm rot="5400000">
            <a:off x="8143081" y="2594769"/>
            <a:ext cx="792163" cy="733425"/>
          </a:xfrm>
          <a:prstGeom prst="curvedDownArrow">
            <a:avLst>
              <a:gd name="adj1" fmla="val 21602"/>
              <a:gd name="adj2" fmla="val 43203"/>
              <a:gd name="adj3" fmla="val 3333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smtClean="0"/>
              <a:t>     </a:t>
            </a:r>
            <a:r>
              <a:rPr lang="it-IT" sz="2400" smtClean="0"/>
              <a:t>Il centro pontino della minzione manda impulsi al sistema parasimpatico tra S2-S4 (centro sacrale della minzione)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it-IT" sz="2400" smtClean="0"/>
              <a:t>Contrazione del detrusore,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it-IT" sz="2400" smtClean="0"/>
              <a:t>Verticalizzazione del trigono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it-IT" sz="2400" smtClean="0"/>
              <a:t>Apertura del collo vescicale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/>
              <a:t>    Ha inizio la contrazione isometrica , cioè il volume del viscere rimane invariato, ma si ha un aumento della pressione interna.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3429000"/>
            <a:ext cx="3032125" cy="3429000"/>
          </a:xfrm>
          <a:noFill/>
        </p:spPr>
      </p:pic>
      <p:pic>
        <p:nvPicPr>
          <p:cNvPr id="41988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33375"/>
            <a:ext cx="4067175" cy="2879725"/>
          </a:xfrm>
          <a:noFill/>
        </p:spPr>
      </p:pic>
      <p:sp>
        <p:nvSpPr>
          <p:cNvPr id="41989" name="AutoShape 14"/>
          <p:cNvSpPr>
            <a:spLocks noChangeArrowheads="1"/>
          </p:cNvSpPr>
          <p:nvPr/>
        </p:nvSpPr>
        <p:spPr bwMode="auto">
          <a:xfrm>
            <a:off x="1908175" y="1341438"/>
            <a:ext cx="287338" cy="863600"/>
          </a:xfrm>
          <a:prstGeom prst="downArrow">
            <a:avLst>
              <a:gd name="adj1" fmla="val 50000"/>
              <a:gd name="adj2" fmla="val 7513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0" name="AutoShape 15"/>
          <p:cNvSpPr>
            <a:spLocks noChangeArrowheads="1"/>
          </p:cNvSpPr>
          <p:nvPr/>
        </p:nvSpPr>
        <p:spPr bwMode="auto">
          <a:xfrm>
            <a:off x="1908175" y="3573463"/>
            <a:ext cx="287338" cy="976312"/>
          </a:xfrm>
          <a:prstGeom prst="downArrow">
            <a:avLst>
              <a:gd name="adj1" fmla="val 50000"/>
              <a:gd name="adj2" fmla="val 8494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AutoShape 16"/>
          <p:cNvSpPr>
            <a:spLocks noChangeArrowheads="1"/>
          </p:cNvSpPr>
          <p:nvPr/>
        </p:nvSpPr>
        <p:spPr bwMode="auto">
          <a:xfrm rot="-844880">
            <a:off x="7380288" y="2133600"/>
            <a:ext cx="219075" cy="1849438"/>
          </a:xfrm>
          <a:prstGeom prst="downArrow">
            <a:avLst>
              <a:gd name="adj1" fmla="val 50000"/>
              <a:gd name="adj2" fmla="val 21105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2" name="Text Box 17"/>
          <p:cNvSpPr txBox="1">
            <a:spLocks noChangeArrowheads="1"/>
          </p:cNvSpPr>
          <p:nvPr/>
        </p:nvSpPr>
        <p:spPr bwMode="auto">
          <a:xfrm>
            <a:off x="4500563" y="333375"/>
            <a:ext cx="31686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Il centro pontino è sempre sotto il controllo del SNC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sz="4000" b="0" smtClean="0">
                <a:solidFill>
                  <a:srgbClr val="FF00FF"/>
                </a:solidFill>
              </a:rPr>
              <a:t>TRATTO URINARIO INFERIORE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208213"/>
            <a:ext cx="3722687" cy="290195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b="1" smtClean="0">
                <a:solidFill>
                  <a:srgbClr val="CCFF33"/>
                </a:solidFill>
              </a:rPr>
              <a:t>SERBATOIO</a:t>
            </a:r>
            <a:endParaRPr lang="it-IT" smtClean="0">
              <a:solidFill>
                <a:srgbClr val="CCFF33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b="1" smtClean="0"/>
          </a:p>
          <a:p>
            <a:pPr eaLnBrk="1" hangingPunct="1">
              <a:defRPr/>
            </a:pPr>
            <a:r>
              <a:rPr lang="it-IT" b="1" smtClean="0">
                <a:solidFill>
                  <a:srgbClr val="CCFF33"/>
                </a:solidFill>
              </a:rPr>
              <a:t>SFINTERE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284663" y="1676400"/>
            <a:ext cx="3810000" cy="3768725"/>
            <a:chOff x="3912" y="1056"/>
            <a:chExt cx="1824" cy="2060"/>
          </a:xfrm>
        </p:grpSpPr>
        <p:sp>
          <p:nvSpPr>
            <p:cNvPr id="6150" name="Oval 5"/>
            <p:cNvSpPr>
              <a:spLocks noChangeArrowheads="1"/>
            </p:cNvSpPr>
            <p:nvPr/>
          </p:nvSpPr>
          <p:spPr bwMode="auto">
            <a:xfrm>
              <a:off x="3912" y="1056"/>
              <a:ext cx="1824" cy="1801"/>
            </a:xfrm>
            <a:prstGeom prst="ellipse">
              <a:avLst/>
            </a:prstGeom>
            <a:gradFill rotWithShape="0">
              <a:gsLst>
                <a:gs pos="0">
                  <a:srgbClr val="304C31"/>
                </a:gs>
                <a:gs pos="100000">
                  <a:srgbClr val="A2FFA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 rot="10800000" flipH="1" flipV="1">
              <a:off x="4706" y="2882"/>
              <a:ext cx="255" cy="234"/>
            </a:xfrm>
            <a:custGeom>
              <a:avLst/>
              <a:gdLst>
                <a:gd name="T0" fmla="*/ 3 w 21600"/>
                <a:gd name="T1" fmla="*/ 1 h 21600"/>
                <a:gd name="T2" fmla="*/ 2 w 21600"/>
                <a:gd name="T3" fmla="*/ 3 h 21600"/>
                <a:gd name="T4" fmla="*/ 0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9 w 21600"/>
                <a:gd name="T13" fmla="*/ 4523 h 21600"/>
                <a:gd name="T14" fmla="*/ 17111 w 21600"/>
                <a:gd name="T15" fmla="*/ 170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EB2BE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27038" y="5929313"/>
            <a:ext cx="69262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it-IT" sz="1800">
                <a:solidFill>
                  <a:srgbClr val="66FF33"/>
                </a:solidFill>
                <a:latin typeface="Book Antiqua" pitchFamily="18" charset="0"/>
              </a:rPr>
              <a:t>FUNZIONALMENTE DISTINTI MA </a:t>
            </a:r>
            <a:r>
              <a:rPr lang="it-IT" sz="1800" u="sng">
                <a:solidFill>
                  <a:srgbClr val="66FF33"/>
                </a:solidFill>
                <a:latin typeface="Book Antiqua" pitchFamily="18" charset="0"/>
              </a:rPr>
              <a:t>NON ANATOMICAMENTE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4613" y="2781300"/>
            <a:ext cx="2719387" cy="4076700"/>
          </a:xfrm>
          <a:noFill/>
        </p:spPr>
      </p:pic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0" y="260350"/>
            <a:ext cx="421163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66FF33"/>
                </a:solidFill>
              </a:rPr>
              <a:t>Contemporaneamente</a:t>
            </a:r>
            <a:r>
              <a:rPr lang="it-IT"/>
              <a:t> il centro pontino della minzione manda impulsi ai neuroni motori localizzati  a livello sacrale</a:t>
            </a:r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         nervi pudendi</a:t>
            </a:r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allo sfintere striato ed ai muscoli deputati a mantenere la continenza, causandone il rilassamento.</a:t>
            </a:r>
          </a:p>
        </p:txBody>
      </p:sp>
      <p:pic>
        <p:nvPicPr>
          <p:cNvPr id="43012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0"/>
            <a:ext cx="4038600" cy="2698750"/>
          </a:xfrm>
          <a:noFill/>
        </p:spPr>
      </p:pic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5076825" y="0"/>
            <a:ext cx="31686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3333CC"/>
                </a:solidFill>
              </a:rPr>
              <a:t>Il centro pontino è sempre sotto il controllo del SNC</a:t>
            </a:r>
          </a:p>
        </p:txBody>
      </p:sp>
      <p:sp>
        <p:nvSpPr>
          <p:cNvPr id="43014" name="AutoShape 13"/>
          <p:cNvSpPr>
            <a:spLocks noChangeArrowheads="1"/>
          </p:cNvSpPr>
          <p:nvPr/>
        </p:nvSpPr>
        <p:spPr bwMode="auto">
          <a:xfrm>
            <a:off x="1692275" y="2420938"/>
            <a:ext cx="358775" cy="976312"/>
          </a:xfrm>
          <a:prstGeom prst="downArrow">
            <a:avLst>
              <a:gd name="adj1" fmla="val 50000"/>
              <a:gd name="adj2" fmla="val 6803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5" name="AutoShape 14"/>
          <p:cNvSpPr>
            <a:spLocks noChangeArrowheads="1"/>
          </p:cNvSpPr>
          <p:nvPr/>
        </p:nvSpPr>
        <p:spPr bwMode="auto">
          <a:xfrm>
            <a:off x="1692275" y="3716338"/>
            <a:ext cx="360363" cy="976312"/>
          </a:xfrm>
          <a:prstGeom prst="downArrow">
            <a:avLst>
              <a:gd name="adj1" fmla="val 50000"/>
              <a:gd name="adj2" fmla="val 6773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it-IT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7200" b="1" i="1" dirty="0" smtClean="0">
                <a:solidFill>
                  <a:srgbClr val="3333CC"/>
                </a:solidFill>
              </a:rPr>
              <a:t>THE END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7200" b="1" i="1" dirty="0" smtClean="0">
              <a:solidFill>
                <a:srgbClr val="3333CC"/>
              </a:solidFill>
            </a:endParaRPr>
          </a:p>
          <a:p>
            <a:pPr eaLnBrk="1" hangingPunct="1">
              <a:defRPr/>
            </a:pPr>
            <a:endParaRPr lang="it-IT" sz="7200" dirty="0" smtClean="0"/>
          </a:p>
          <a:p>
            <a:pPr eaLnBrk="1" hangingPunct="1"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it-IT" sz="3600" b="0" smtClean="0">
                <a:solidFill>
                  <a:srgbClr val="3333CC"/>
                </a:solidFill>
              </a:rPr>
              <a:t>SERBATOIO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038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solidFill>
                  <a:srgbClr val="66FF33"/>
                </a:solidFill>
              </a:rPr>
              <a:t>FORMATO DA DETRUSORE PROPRIO E TRIGONO</a:t>
            </a:r>
            <a:r>
              <a:rPr lang="it-IT" sz="2400" smtClean="0">
                <a:solidFill>
                  <a:srgbClr val="CCFF33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solidFill>
                  <a:srgbClr val="CCFF33"/>
                </a:solidFill>
              </a:rPr>
              <a:t>L’architettura muscolare  e le caratteristiche viscoelastiche gli permettono di accomodarsi a grandi volumi con basse pressioni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solidFill>
                  <a:srgbClr val="CCFF33"/>
                </a:solidFill>
              </a:rPr>
              <a:t>E’ in grado di contrarsi in maniera coordinata e sincrona con l’apertura del collo e dell’uretra per permettere uno svuotamento completo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solidFill>
                  <a:srgbClr val="CCFF33"/>
                </a:solidFill>
              </a:rPr>
              <a:t>Innervato dal sistema autonomico ma sotto il controllo volontario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smtClean="0">
              <a:solidFill>
                <a:srgbClr val="CCFF33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751513" y="1657350"/>
            <a:ext cx="2506662" cy="2782888"/>
          </a:xfrm>
          <a:prstGeom prst="ellipse">
            <a:avLst/>
          </a:prstGeom>
          <a:gradFill rotWithShape="0">
            <a:gsLst>
              <a:gs pos="0">
                <a:srgbClr val="304C31"/>
              </a:gs>
              <a:gs pos="100000">
                <a:srgbClr val="A2FFA3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10800000" flipH="1" flipV="1">
            <a:off x="6838950" y="4518025"/>
            <a:ext cx="358775" cy="371475"/>
          </a:xfrm>
          <a:custGeom>
            <a:avLst/>
            <a:gdLst>
              <a:gd name="T0" fmla="*/ 5215160 w 21600"/>
              <a:gd name="T1" fmla="*/ 3194307 h 21600"/>
              <a:gd name="T2" fmla="*/ 2979626 w 21600"/>
              <a:gd name="T3" fmla="*/ 6388596 h 21600"/>
              <a:gd name="T4" fmla="*/ 744076 w 21600"/>
              <a:gd name="T5" fmla="*/ 3194307 h 21600"/>
              <a:gd name="T6" fmla="*/ 29796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7 w 21600"/>
              <a:gd name="T13" fmla="*/ 4497 h 21600"/>
              <a:gd name="T14" fmla="*/ 1710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3" y="21600"/>
                </a:lnTo>
                <a:lnTo>
                  <a:pt x="1620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C0128"/>
              </a:gs>
              <a:gs pos="100000">
                <a:srgbClr val="FEB2B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6469063" y="3911600"/>
            <a:ext cx="123825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348538" y="3911600"/>
            <a:ext cx="125412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246813" y="2214563"/>
            <a:ext cx="1169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CORPO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669213" y="4119563"/>
            <a:ext cx="88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BASE</a:t>
            </a:r>
          </a:p>
        </p:txBody>
      </p:sp>
      <p:pic>
        <p:nvPicPr>
          <p:cNvPr id="72716" name="Picture 12" descr="foto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268413"/>
            <a:ext cx="4643437" cy="5184775"/>
          </a:xfrm>
          <a:noFill/>
          <a:ln w="57150" cmpd="thinThick">
            <a:solidFill>
              <a:srgbClr val="CC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Serbatoio: il detrusore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detrusore, che costituisce la componente muscolare della vescica, è organizzato in tre strati muscolari di cui l’esterno presenta fibre disposte longitudinalmente, il medio circolarmente ed infine l’interno ancora longitudinalmente, ma con tendenza ad assumere aspetto plessiforme.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smtClean="0">
                <a:solidFill>
                  <a:srgbClr val="3333CC"/>
                </a:solidFill>
              </a:rPr>
              <a:t>Proprietà del detrusore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40386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>
                <a:solidFill>
                  <a:srgbClr val="CCFF33"/>
                </a:solidFill>
              </a:rPr>
              <a:t>FASE DI RIEMPIMENTO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Capacità di accomodamento o compliance: permette durante la fase di riempimento la distensione del viscere  mantenendo basse pressioni endoluminali.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Vescica diventa sferica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Spessore parete diminuisce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Cellule muscolari si allungano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Porzione intramurale ureteri si allunga e si restringe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La pressione uretrale è maggiore della pressione vescicale (continenza)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/>
              <a:t>DISTENSIONE ISOTONICA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908050"/>
            <a:ext cx="4038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smtClean="0">
                <a:solidFill>
                  <a:srgbClr val="CCFF33"/>
                </a:solidFill>
              </a:rPr>
              <a:t>FASE DI SVUOTAMENTO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Il riflesso minzionale inizia con il rilassamento dello sfintere uretrale e periuretrale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Detrusore si contrae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Collo vescicale e uretra prox si aprono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Uretra diventa isobarica con la vescica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smtClean="0">
                <a:effectLst/>
              </a:rPr>
              <a:t>CONTRAZIONE ISOMETRICA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smtClean="0"/>
              <a:t>CONTRAZIONE ISOTONICA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372225" y="50133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trigono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smtClean="0"/>
              <a:t>Il trigono delimitato dagli sbocchi ureterali e dall’ orifizio ureterale interno, è la parte relativamente fissa della vescica .</a:t>
            </a:r>
          </a:p>
          <a:p>
            <a:pPr eaLnBrk="1" hangingPunct="1">
              <a:defRPr/>
            </a:pPr>
            <a:r>
              <a:rPr lang="it-IT" sz="2400" smtClean="0"/>
              <a:t>Durante la fase di riempimento assume posizione piatta </a:t>
            </a:r>
          </a:p>
          <a:p>
            <a:pPr eaLnBrk="1" hangingPunct="1">
              <a:defRPr/>
            </a:pPr>
            <a:r>
              <a:rPr lang="it-IT" sz="2400" smtClean="0"/>
              <a:t>Durante la minzione assume forma ad imbuto.</a:t>
            </a:r>
          </a:p>
        </p:txBody>
      </p:sp>
      <p:pic>
        <p:nvPicPr>
          <p:cNvPr id="10244" name="Picture 4" descr="FOTO1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92300"/>
            <a:ext cx="4038600" cy="39465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3333CC"/>
                </a:solidFill>
              </a:rPr>
              <a:t>Sfintere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CCFF33"/>
                </a:solidFill>
              </a:rPr>
              <a:t>Permette la continenza con la sua contrazione e l’espulsione di urina con il rilasciamento.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CCFF33"/>
                </a:solidFill>
              </a:rPr>
              <a:t>E’ costituito da più strutture anatomiche: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it-IT" dirty="0" smtClean="0">
                <a:solidFill>
                  <a:srgbClr val="66FF33"/>
                </a:solidFill>
              </a:rPr>
              <a:t>Collo vescicale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it-IT" dirty="0" smtClean="0">
                <a:solidFill>
                  <a:srgbClr val="66FF33"/>
                </a:solidFill>
              </a:rPr>
              <a:t>Uretra prossimale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it-IT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27538" y="443706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19700" y="3141663"/>
            <a:ext cx="2665413" cy="5191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00"/>
                </a:solidFill>
              </a:rPr>
              <a:t>Sfintere liscio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4140200" y="3213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800">
              <a:solidFill>
                <a:srgbClr val="66FF33"/>
              </a:solidFill>
            </a:endParaRPr>
          </a:p>
        </p:txBody>
      </p:sp>
      <p:sp>
        <p:nvSpPr>
          <p:cNvPr id="11271" name="AutoShape 9"/>
          <p:cNvSpPr>
            <a:spLocks/>
          </p:cNvSpPr>
          <p:nvPr/>
        </p:nvSpPr>
        <p:spPr bwMode="auto">
          <a:xfrm>
            <a:off x="3851275" y="2997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800">
              <a:solidFill>
                <a:srgbClr val="66FF33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84213" y="4365625"/>
            <a:ext cx="2592387" cy="5191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Sfintere striato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o">
  <a:themeElements>
    <a:clrScheme name="Acero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ce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r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r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971</TotalTime>
  <Words>1806</Words>
  <Application>Microsoft PowerPoint</Application>
  <PresentationFormat>Presentazione su schermo (4:3)</PresentationFormat>
  <Paragraphs>397</Paragraphs>
  <Slides>41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Times New Roman</vt:lpstr>
      <vt:lpstr>Arial</vt:lpstr>
      <vt:lpstr>Wingdings</vt:lpstr>
      <vt:lpstr>Book Antiqua</vt:lpstr>
      <vt:lpstr>Symbol</vt:lpstr>
      <vt:lpstr>Comic Sans MS</vt:lpstr>
      <vt:lpstr>Monotype Sorts</vt:lpstr>
      <vt:lpstr>Acero</vt:lpstr>
      <vt:lpstr>FISIOLOGIA DELLA MINZIONE</vt:lpstr>
      <vt:lpstr>Si può suddividere l’apparato urinario in:</vt:lpstr>
      <vt:lpstr>Le diverse parti anatomiche sono integrate per una funzione unitaria:</vt:lpstr>
      <vt:lpstr>TRATTO URINARIO INFERIORE</vt:lpstr>
      <vt:lpstr>SERBATOIO</vt:lpstr>
      <vt:lpstr>Serbatoio: il detrusore</vt:lpstr>
      <vt:lpstr>Proprietà del detrusore</vt:lpstr>
      <vt:lpstr>Il trigono </vt:lpstr>
      <vt:lpstr>Sfintere</vt:lpstr>
      <vt:lpstr>Sfintere striato comprende:    una componente intrinseca o intrauretrale    una componente estrinseca o peri-uretrale</vt:lpstr>
      <vt:lpstr>Diapositiva 11</vt:lpstr>
      <vt:lpstr>Diapositiva 12</vt:lpstr>
      <vt:lpstr>Fattori accessori nella continenza</vt:lpstr>
      <vt:lpstr>Controllo nervoso</vt:lpstr>
      <vt:lpstr>SNC</vt:lpstr>
      <vt:lpstr>Sistema nervoso periferico</vt:lpstr>
      <vt:lpstr>Innervazione autonoma</vt:lpstr>
      <vt:lpstr>Il sistema somatico</vt:lpstr>
      <vt:lpstr>Il sistema parasimpatico </vt:lpstr>
      <vt:lpstr>Il sistema simpatico </vt:lpstr>
      <vt:lpstr>Il sistema NANC ( meccanismo afferente-efferente non adrenenrgico- non colinergico) </vt:lpstr>
      <vt:lpstr>Le due principali funzioni:</vt:lpstr>
      <vt:lpstr>La vescica come organo effettore</vt:lpstr>
      <vt:lpstr>Diapositiva 24</vt:lpstr>
      <vt:lpstr>La vescica come organo effettore</vt:lpstr>
      <vt:lpstr>Diapositiva 26</vt:lpstr>
      <vt:lpstr>La vescica come organo effettore</vt:lpstr>
      <vt:lpstr>Diapositiva 28</vt:lpstr>
      <vt:lpstr>MINZIONE</vt:lpstr>
      <vt:lpstr>Diapositiva 30</vt:lpstr>
      <vt:lpstr>Fase di riempimento</vt:lpstr>
      <vt:lpstr>Diapositiva 32</vt:lpstr>
      <vt:lpstr>Neurofisiologia del riempimento</vt:lpstr>
      <vt:lpstr>Riflesso spinale per riempimento vescicale</vt:lpstr>
      <vt:lpstr>Controllo del SNC</vt:lpstr>
      <vt:lpstr>Diapositiva 36</vt:lpstr>
      <vt:lpstr>Diapositiva 37</vt:lpstr>
      <vt:lpstr>Neurofisiologia della minzione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DELLA MINZIONE</dc:title>
  <dc:creator>mauro</dc:creator>
  <cp:lastModifiedBy>Diego</cp:lastModifiedBy>
  <cp:revision>147</cp:revision>
  <dcterms:created xsi:type="dcterms:W3CDTF">2004-02-28T13:21:17Z</dcterms:created>
  <dcterms:modified xsi:type="dcterms:W3CDTF">2014-12-23T07:19:08Z</dcterms:modified>
</cp:coreProperties>
</file>